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8" r:id="rId4"/>
    <p:sldId id="260" r:id="rId5"/>
    <p:sldId id="267" r:id="rId6"/>
    <p:sldId id="265" r:id="rId7"/>
    <p:sldId id="266" r:id="rId8"/>
    <p:sldId id="262" r:id="rId9"/>
    <p:sldId id="264" r:id="rId10"/>
  </p:sldIdLst>
  <p:sldSz cx="20104100" cy="14204950"/>
  <p:notesSz cx="20104100" cy="142049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66273-FAFA-4657-8ABE-F74C7CC1F8B9}" v="22" dt="2023-09-27T07:21:21.1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54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1FBE2-3ED7-4FA2-B340-B1435AAF3182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661150" y="1776413"/>
            <a:ext cx="6781800" cy="4792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009775" y="6835775"/>
            <a:ext cx="16084550" cy="5594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4921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1387138" y="134921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DA5C-B4F4-4AA1-90C6-C4CE1A97B0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1DA5C-B4F4-4AA1-90C6-C4CE1A97B00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53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1DA5C-B4F4-4AA1-90C6-C4CE1A97B00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347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1DA5C-B4F4-4AA1-90C6-C4CE1A97B00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21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3534"/>
            <a:ext cx="17088486" cy="298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54772"/>
            <a:ext cx="14072870" cy="3551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8998-23F9-4441-B98C-90A4F4C0D0C5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F5BB-39D6-4819-B10A-54A7DC8C54D2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67138"/>
            <a:ext cx="8745284" cy="9375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67138"/>
            <a:ext cx="8745284" cy="9375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3A42-FC72-4179-B46C-82F311914A65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BEC0-7A0A-49DB-91E3-344E6209FF50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3F128-05A2-4F20-A198-04337141257A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2584" y="1314777"/>
            <a:ext cx="11325225" cy="956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67138"/>
            <a:ext cx="18093690" cy="9375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10604"/>
            <a:ext cx="6433312" cy="710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10604"/>
            <a:ext cx="4623943" cy="710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E81D-9BF3-41F5-84A0-CA81343741CA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10604"/>
            <a:ext cx="4623943" cy="710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spaces-publics@mairie-pessac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0770" y="2773112"/>
            <a:ext cx="326897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4400" b="1" spc="-260" dirty="0">
                <a:solidFill>
                  <a:srgbClr val="009AB1"/>
                </a:solidFill>
                <a:latin typeface="+mj-lt"/>
                <a:cs typeface="Arial"/>
              </a:rPr>
              <a:t>ENJEUX</a:t>
            </a:r>
            <a:endParaRPr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7550" y="3822401"/>
            <a:ext cx="9334100" cy="308013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80"/>
              </a:spcBef>
            </a:pPr>
            <a:r>
              <a:rPr lang="fr-FR" sz="4000" dirty="0">
                <a:latin typeface="+mn-lt"/>
              </a:rPr>
              <a:t>Animer, renforcer le dialogue de proximité avec les citoyens et les partenaires locaux au plus près des besoins spécifiques du territoire à raison d’une fois par an sur chaque secteur.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51350" y="7873806"/>
            <a:ext cx="25523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4400" b="1" spc="-90" dirty="0">
                <a:solidFill>
                  <a:srgbClr val="009AB1"/>
                </a:solidFill>
                <a:latin typeface="+mj-lt"/>
                <a:cs typeface="Arial"/>
              </a:rPr>
              <a:t>OBJECTIFS</a:t>
            </a:r>
            <a:endParaRPr sz="4000" dirty="0">
              <a:latin typeface="+mj-lt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7550" y="8167334"/>
            <a:ext cx="9953116" cy="252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80"/>
              </a:spcBef>
            </a:pPr>
            <a:r>
              <a:rPr lang="fr-FR" sz="1600" dirty="0">
                <a:latin typeface="+mj-lt"/>
                <a:cs typeface="Tahoma"/>
              </a:rPr>
              <a:t> </a:t>
            </a:r>
            <a:endParaRPr sz="1600" dirty="0">
              <a:latin typeface="+mj-lt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43051" y="8253237"/>
            <a:ext cx="4460875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2800" b="1" spc="-50" dirty="0">
                <a:solidFill>
                  <a:srgbClr val="009AB1"/>
                </a:solidFill>
                <a:latin typeface="+mj-lt"/>
                <a:cs typeface="Arial"/>
              </a:rPr>
              <a:t>PARTICIPANTS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43050" y="9236075"/>
            <a:ext cx="8588542" cy="302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>
              <a:lnSpc>
                <a:spcPts val="1914"/>
              </a:lnSpc>
              <a:spcBef>
                <a:spcPts val="90"/>
              </a:spcBef>
              <a:tabLst>
                <a:tab pos="170180" algn="l"/>
              </a:tabLst>
            </a:pPr>
            <a:r>
              <a:rPr lang="fr-FR" sz="3200" b="1" dirty="0">
                <a:solidFill>
                  <a:srgbClr val="666666"/>
                </a:solidFill>
                <a:latin typeface="+mj-lt"/>
              </a:rPr>
              <a:t>110 PARTICIPANTS </a:t>
            </a:r>
            <a:endParaRPr sz="2400" b="1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243050" y="8894858"/>
            <a:ext cx="3370938" cy="84428"/>
          </a:xfrm>
          <a:custGeom>
            <a:avLst/>
            <a:gdLst/>
            <a:ahLst/>
            <a:cxnLst/>
            <a:rect l="l" t="t" r="r" b="b"/>
            <a:pathLst>
              <a:path w="2018029">
                <a:moveTo>
                  <a:pt x="0" y="0"/>
                </a:moveTo>
                <a:lnTo>
                  <a:pt x="2017831" y="0"/>
                </a:lnTo>
              </a:path>
            </a:pathLst>
          </a:custGeom>
          <a:ln w="84331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90770" y="693403"/>
            <a:ext cx="11325225" cy="1654390"/>
          </a:xfrm>
          <a:custGeom>
            <a:avLst/>
            <a:gdLst/>
            <a:ahLst/>
            <a:cxnLst/>
            <a:rect l="l" t="t" r="r" b="b"/>
            <a:pathLst>
              <a:path w="11325225" h="956310">
                <a:moveTo>
                  <a:pt x="11324973" y="0"/>
                </a:moveTo>
                <a:lnTo>
                  <a:pt x="0" y="0"/>
                </a:lnTo>
                <a:lnTo>
                  <a:pt x="0" y="956200"/>
                </a:lnTo>
                <a:lnTo>
                  <a:pt x="11324973" y="956200"/>
                </a:lnTo>
                <a:lnTo>
                  <a:pt x="11324973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300756" y="725185"/>
            <a:ext cx="11325225" cy="227690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75590" algn="ctr">
              <a:lnSpc>
                <a:spcPct val="100000"/>
              </a:lnSpc>
              <a:spcBef>
                <a:spcPts val="1655"/>
              </a:spcBef>
            </a:pPr>
            <a:r>
              <a:rPr lang="fr-FR" sz="4000" b="1" spc="80" dirty="0">
                <a:solidFill>
                  <a:srgbClr val="FFFFFF"/>
                </a:solidFill>
                <a:latin typeface="+mj-lt"/>
                <a:cs typeface="Trebuchet MS"/>
              </a:rPr>
              <a:t>CONSEIL DE PROXIMITE – SECTEUR 4 </a:t>
            </a:r>
            <a:br>
              <a:rPr lang="fr-FR" sz="4000" b="1" spc="80" dirty="0">
                <a:solidFill>
                  <a:srgbClr val="FFFFFF"/>
                </a:solidFill>
                <a:latin typeface="+mj-lt"/>
                <a:cs typeface="Trebuchet MS"/>
              </a:rPr>
            </a:br>
            <a:r>
              <a:rPr lang="fr-FR" sz="4000" b="1" spc="80" dirty="0">
                <a:solidFill>
                  <a:srgbClr val="FFFFFF"/>
                </a:solidFill>
                <a:latin typeface="+mj-lt"/>
                <a:cs typeface="Trebuchet MS"/>
              </a:rPr>
              <a:t>Jeudi 14 septembre 2023</a:t>
            </a:r>
          </a:p>
          <a:p>
            <a:pPr marL="275590" algn="ctr">
              <a:lnSpc>
                <a:spcPct val="100000"/>
              </a:lnSpc>
              <a:spcBef>
                <a:spcPts val="1655"/>
              </a:spcBef>
            </a:pPr>
            <a:endParaRPr sz="4000" dirty="0">
              <a:latin typeface="+mj-lt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62584" y="13840976"/>
            <a:ext cx="17349470" cy="358775"/>
          </a:xfrm>
          <a:custGeom>
            <a:avLst/>
            <a:gdLst/>
            <a:ahLst/>
            <a:cxnLst/>
            <a:rect l="l" t="t" r="r" b="b"/>
            <a:pathLst>
              <a:path w="17349470" h="358775">
                <a:moveTo>
                  <a:pt x="17349018" y="0"/>
                </a:moveTo>
                <a:lnTo>
                  <a:pt x="0" y="0"/>
                </a:lnTo>
                <a:lnTo>
                  <a:pt x="0" y="358577"/>
                </a:lnTo>
                <a:lnTo>
                  <a:pt x="17349018" y="358577"/>
                </a:lnTo>
                <a:lnTo>
                  <a:pt x="17349018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37F9CC-6829-3B89-AC1D-858A88B52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572" y="549276"/>
            <a:ext cx="2978721" cy="1143768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D96CCCE-B244-65B6-FF6A-E274E451BD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</a:t>
            </a:fld>
            <a:endParaRPr lang="fr-FR" dirty="0"/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328797E7-41C4-60C9-126A-6ADEC0D5E272}"/>
              </a:ext>
            </a:extLst>
          </p:cNvPr>
          <p:cNvSpPr/>
          <p:nvPr/>
        </p:nvSpPr>
        <p:spPr>
          <a:xfrm flipV="1">
            <a:off x="1404864" y="3467533"/>
            <a:ext cx="1750907" cy="78986"/>
          </a:xfrm>
          <a:custGeom>
            <a:avLst/>
            <a:gdLst/>
            <a:ahLst/>
            <a:cxnLst/>
            <a:rect l="l" t="t" r="r" b="b"/>
            <a:pathLst>
              <a:path w="2018029">
                <a:moveTo>
                  <a:pt x="0" y="0"/>
                </a:moveTo>
                <a:lnTo>
                  <a:pt x="2017831" y="0"/>
                </a:lnTo>
              </a:path>
            </a:pathLst>
          </a:custGeom>
          <a:ln w="84331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E25ADA1A-5491-0DFC-51A6-B3FE5A7F8052}"/>
              </a:ext>
            </a:extLst>
          </p:cNvPr>
          <p:cNvSpPr/>
          <p:nvPr/>
        </p:nvSpPr>
        <p:spPr>
          <a:xfrm flipV="1">
            <a:off x="1286384" y="8515993"/>
            <a:ext cx="2517266" cy="62246"/>
          </a:xfrm>
          <a:custGeom>
            <a:avLst/>
            <a:gdLst/>
            <a:ahLst/>
            <a:cxnLst/>
            <a:rect l="l" t="t" r="r" b="b"/>
            <a:pathLst>
              <a:path w="2018029">
                <a:moveTo>
                  <a:pt x="0" y="0"/>
                </a:moveTo>
                <a:lnTo>
                  <a:pt x="2017831" y="0"/>
                </a:lnTo>
              </a:path>
            </a:pathLst>
          </a:custGeom>
          <a:ln w="84331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25B336C-A4DC-4C7A-3C51-0E8E96EDD8C6}"/>
              </a:ext>
            </a:extLst>
          </p:cNvPr>
          <p:cNvSpPr txBox="1"/>
          <p:nvPr/>
        </p:nvSpPr>
        <p:spPr>
          <a:xfrm>
            <a:off x="1060450" y="8919437"/>
            <a:ext cx="10794380" cy="3935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80"/>
              </a:spcBef>
            </a:pPr>
            <a:r>
              <a:rPr lang="fr-FR" sz="4000" dirty="0">
                <a:latin typeface="+mj-lt"/>
              </a:rPr>
              <a:t>Partager un moment convivial d’échanges et de dialogue avec les citoyens.</a:t>
            </a:r>
          </a:p>
          <a:p>
            <a:pPr marL="12700" marR="5080" algn="just">
              <a:lnSpc>
                <a:spcPct val="100600"/>
              </a:lnSpc>
              <a:spcBef>
                <a:spcPts val="80"/>
              </a:spcBef>
            </a:pPr>
            <a:r>
              <a:rPr lang="fr-FR" sz="4000" dirty="0">
                <a:latin typeface="+mj-lt"/>
              </a:rPr>
              <a:t>Informer sur les projets et/ou les initiatives en cours sur le secteur notamment ceux qui seront travaillés avec les habitants dans les ateliers « J’agis pour mon quartier ».</a:t>
            </a:r>
            <a:endParaRPr lang="fr-FR" sz="4000" dirty="0">
              <a:latin typeface="+mj-lt"/>
              <a:cs typeface="Calibri Light"/>
            </a:endParaRPr>
          </a:p>
        </p:txBody>
      </p:sp>
      <p:pic>
        <p:nvPicPr>
          <p:cNvPr id="16" name="Image 1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111A1E36-0008-2B29-7280-E83FF559B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0" y="2846965"/>
            <a:ext cx="8515350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ne image contenant texte, habits, plante d’intérieur, pot de fleurs&#10;&#10;Description générée automatiquement">
            <a:extLst>
              <a:ext uri="{FF2B5EF4-FFF2-40B4-BE49-F238E27FC236}">
                <a16:creationId xmlns:a16="http://schemas.microsoft.com/office/drawing/2014/main" id="{FCDDAAC1-D0ED-75BC-CFED-4CE1905F5D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091" y="9687219"/>
            <a:ext cx="5260855" cy="39456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394333" y="1289852"/>
            <a:ext cx="11325225" cy="956310"/>
          </a:xfrm>
          <a:custGeom>
            <a:avLst/>
            <a:gdLst/>
            <a:ahLst/>
            <a:cxnLst/>
            <a:rect l="l" t="t" r="r" b="b"/>
            <a:pathLst>
              <a:path w="11325225" h="956310">
                <a:moveTo>
                  <a:pt x="11324973" y="0"/>
                </a:moveTo>
                <a:lnTo>
                  <a:pt x="0" y="0"/>
                </a:lnTo>
                <a:lnTo>
                  <a:pt x="0" y="956200"/>
                </a:lnTo>
                <a:lnTo>
                  <a:pt x="11324973" y="956200"/>
                </a:lnTo>
                <a:lnTo>
                  <a:pt x="11324973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362584" y="1314777"/>
            <a:ext cx="11325225" cy="827791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75590" algn="ctr">
              <a:lnSpc>
                <a:spcPct val="100000"/>
              </a:lnSpc>
              <a:spcBef>
                <a:spcPts val="1655"/>
              </a:spcBef>
            </a:pPr>
            <a:r>
              <a:rPr lang="fr-FR" sz="4000" spc="80" dirty="0">
                <a:solidFill>
                  <a:srgbClr val="FFFFFF"/>
                </a:solidFill>
                <a:latin typeface="+mj-lt"/>
                <a:cs typeface="Trebuchet MS"/>
              </a:rPr>
              <a:t>PROPOS INTRODUCTIF</a:t>
            </a:r>
            <a:endParaRPr sz="4000" dirty="0">
              <a:latin typeface="+mj-lt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62584" y="13840976"/>
            <a:ext cx="17349470" cy="358775"/>
          </a:xfrm>
          <a:custGeom>
            <a:avLst/>
            <a:gdLst/>
            <a:ahLst/>
            <a:cxnLst/>
            <a:rect l="l" t="t" r="r" b="b"/>
            <a:pathLst>
              <a:path w="17349470" h="358775">
                <a:moveTo>
                  <a:pt x="17349018" y="0"/>
                </a:moveTo>
                <a:lnTo>
                  <a:pt x="0" y="0"/>
                </a:lnTo>
                <a:lnTo>
                  <a:pt x="0" y="358577"/>
                </a:lnTo>
                <a:lnTo>
                  <a:pt x="17349018" y="358577"/>
                </a:lnTo>
                <a:lnTo>
                  <a:pt x="17349018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37F9CC-6829-3B89-AC1D-858A88B52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572" y="549276"/>
            <a:ext cx="2978721" cy="1143768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99FF18F4-7BDF-85AC-B24F-30DC4F3849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</a:t>
            </a:fld>
            <a:endParaRPr lang="fr-FR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36FC50AA-26EA-7014-36C3-57FA18D3BEAA}"/>
              </a:ext>
            </a:extLst>
          </p:cNvPr>
          <p:cNvSpPr txBox="1"/>
          <p:nvPr/>
        </p:nvSpPr>
        <p:spPr>
          <a:xfrm>
            <a:off x="1288828" y="2505472"/>
            <a:ext cx="326897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4400" b="1" spc="-260" dirty="0">
                <a:solidFill>
                  <a:srgbClr val="009AB1"/>
                </a:solidFill>
                <a:latin typeface="+mj-lt"/>
                <a:cs typeface="Arial"/>
              </a:rPr>
              <a:t>LE MAIRE</a:t>
            </a:r>
            <a:endParaRPr sz="4400" dirty="0">
              <a:latin typeface="+mj-lt"/>
              <a:cs typeface="Arial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6EC9AEC3-93E9-C3CD-9022-AA108E97A403}"/>
              </a:ext>
            </a:extLst>
          </p:cNvPr>
          <p:cNvSpPr txBox="1"/>
          <p:nvPr/>
        </p:nvSpPr>
        <p:spPr>
          <a:xfrm>
            <a:off x="1288828" y="3488106"/>
            <a:ext cx="9334100" cy="466576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80"/>
              </a:spcBef>
            </a:pPr>
            <a:r>
              <a:rPr lang="fr-FR" sz="4400" dirty="0"/>
              <a:t>«</a:t>
            </a:r>
            <a:r>
              <a:rPr lang="fr-FR" sz="3600" dirty="0">
                <a:latin typeface="+mj-lt"/>
              </a:rPr>
              <a:t>C’est une instance de dialogue pour chaque Pessacais avec l'équipe municipale : bénévole ou non dans une association de quartier, acteur économique, parents d’élèves… chacun a sa place. La parole est écoutée, respectée et les réponses doivent vous être apportées pour renforcer le bien vivre ensemble à Pessac. »</a:t>
            </a:r>
          </a:p>
          <a:p>
            <a:pPr marL="12700" marR="5080" algn="just">
              <a:lnSpc>
                <a:spcPct val="100600"/>
              </a:lnSpc>
              <a:spcBef>
                <a:spcPts val="80"/>
              </a:spcBef>
            </a:pPr>
            <a:endParaRPr lang="fr-FR" sz="4000" dirty="0">
              <a:latin typeface="+mj-lt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7AD7CD9C-9A2B-44D7-AF98-9BCAB59FDD6A}"/>
              </a:ext>
            </a:extLst>
          </p:cNvPr>
          <p:cNvSpPr/>
          <p:nvPr/>
        </p:nvSpPr>
        <p:spPr>
          <a:xfrm flipV="1">
            <a:off x="1366142" y="3166504"/>
            <a:ext cx="1789629" cy="45719"/>
          </a:xfrm>
          <a:custGeom>
            <a:avLst/>
            <a:gdLst/>
            <a:ahLst/>
            <a:cxnLst/>
            <a:rect l="l" t="t" r="r" b="b"/>
            <a:pathLst>
              <a:path w="2018029">
                <a:moveTo>
                  <a:pt x="0" y="0"/>
                </a:moveTo>
                <a:lnTo>
                  <a:pt x="2017831" y="0"/>
                </a:lnTo>
              </a:path>
            </a:pathLst>
          </a:custGeom>
          <a:ln w="84331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153DFA66-61F3-8BD6-0780-E25E964AD4B2}"/>
              </a:ext>
            </a:extLst>
          </p:cNvPr>
          <p:cNvSpPr txBox="1"/>
          <p:nvPr/>
        </p:nvSpPr>
        <p:spPr>
          <a:xfrm>
            <a:off x="1362584" y="7901361"/>
            <a:ext cx="7927466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4400" b="1" spc="-260" dirty="0">
                <a:solidFill>
                  <a:srgbClr val="009AB1"/>
                </a:solidFill>
                <a:latin typeface="+mj-lt"/>
                <a:cs typeface="Arial"/>
              </a:rPr>
              <a:t>LA MAIRE ADJOINTE DE QUARTER</a:t>
            </a:r>
            <a:endParaRPr sz="4400" dirty="0">
              <a:latin typeface="+mj-lt"/>
              <a:cs typeface="Arial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241907F-64C9-CCCC-4385-AEEAEC6AF225}"/>
              </a:ext>
            </a:extLst>
          </p:cNvPr>
          <p:cNvSpPr txBox="1"/>
          <p:nvPr/>
        </p:nvSpPr>
        <p:spPr>
          <a:xfrm>
            <a:off x="1288828" y="8731328"/>
            <a:ext cx="9323475" cy="456535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just"/>
            <a:r>
              <a:rPr lang="fr-FR" sz="4400" dirty="0"/>
              <a:t>« </a:t>
            </a:r>
            <a:r>
              <a:rPr lang="fr-FR" sz="3600" dirty="0"/>
              <a:t> </a:t>
            </a:r>
            <a:r>
              <a:rPr lang="fr-FR" sz="3600" dirty="0">
                <a:latin typeface="+mj-lt"/>
              </a:rPr>
              <a:t>Donner la possibilité aux (citoyens) Pessacais de prendre part à la co-construction  au sein des ateliers futurs à partir des propositions identifiées  en fonction des besoins repérés sur les quartiers.</a:t>
            </a:r>
          </a:p>
          <a:p>
            <a:pPr algn="just"/>
            <a:r>
              <a:rPr lang="fr-FR" sz="3600" dirty="0">
                <a:latin typeface="+mj-lt"/>
              </a:rPr>
              <a:t>Faire émerger de l’information nouvelle à partir de laquelle on pourra imaginer des solutions qui n’auraient peut- être pas été envisagées autrement</a:t>
            </a:r>
            <a:r>
              <a:rPr lang="fr-FR" sz="3200" dirty="0">
                <a:latin typeface="+mj-lt"/>
              </a:rPr>
              <a:t>.»</a:t>
            </a:r>
            <a:endParaRPr lang="fr-FR" sz="3600" dirty="0">
              <a:latin typeface="+mj-lt"/>
            </a:endParaRPr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80820488-62A8-2AE9-4C0C-362A8BC97BF0}"/>
              </a:ext>
            </a:extLst>
          </p:cNvPr>
          <p:cNvSpPr/>
          <p:nvPr/>
        </p:nvSpPr>
        <p:spPr>
          <a:xfrm flipV="1">
            <a:off x="1394332" y="8696403"/>
            <a:ext cx="6981317" cy="143087"/>
          </a:xfrm>
          <a:custGeom>
            <a:avLst/>
            <a:gdLst/>
            <a:ahLst/>
            <a:cxnLst/>
            <a:rect l="l" t="t" r="r" b="b"/>
            <a:pathLst>
              <a:path w="2018029">
                <a:moveTo>
                  <a:pt x="0" y="0"/>
                </a:moveTo>
                <a:lnTo>
                  <a:pt x="2017831" y="0"/>
                </a:lnTo>
              </a:path>
            </a:pathLst>
          </a:custGeom>
          <a:ln w="84331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pic>
        <p:nvPicPr>
          <p:cNvPr id="3" name="Image 2" descr="Une image contenant habits, meubles, chaise, personne&#10;&#10;Description générée automatiquement">
            <a:extLst>
              <a:ext uri="{FF2B5EF4-FFF2-40B4-BE49-F238E27FC236}">
                <a16:creationId xmlns:a16="http://schemas.microsoft.com/office/drawing/2014/main" id="{7AEC8F5C-1DE3-3AFD-8EA4-299D80257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545" y="2276419"/>
            <a:ext cx="4362131" cy="5814003"/>
          </a:xfrm>
          <a:prstGeom prst="rect">
            <a:avLst/>
          </a:prstGeom>
        </p:spPr>
      </p:pic>
      <p:pic>
        <p:nvPicPr>
          <p:cNvPr id="6" name="Image 5" descr="Une image contenant habits, personne, chaussures, scène&#10;&#10;Description générée automatiquement">
            <a:extLst>
              <a:ext uri="{FF2B5EF4-FFF2-40B4-BE49-F238E27FC236}">
                <a16:creationId xmlns:a16="http://schemas.microsoft.com/office/drawing/2014/main" id="{89673F90-62A7-8D82-0EC5-346BE0FCA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604" y="8659049"/>
            <a:ext cx="6583936" cy="49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signe, signalisation, Panneau d’affichage&#10;&#10;Description générée automatiquement">
            <a:extLst>
              <a:ext uri="{FF2B5EF4-FFF2-40B4-BE49-F238E27FC236}">
                <a16:creationId xmlns:a16="http://schemas.microsoft.com/office/drawing/2014/main" id="{C4896232-361C-3029-CD05-33FEE4413B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0" t="-8057" r="3360" b="8057"/>
          <a:stretch/>
        </p:blipFill>
        <p:spPr>
          <a:xfrm>
            <a:off x="10814050" y="3846970"/>
            <a:ext cx="8603396" cy="645254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68177" y="4707148"/>
            <a:ext cx="4800600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6600" b="1" spc="-260" dirty="0">
                <a:solidFill>
                  <a:srgbClr val="009AB1"/>
                </a:solidFill>
                <a:latin typeface="+mj-lt"/>
                <a:cs typeface="Arial"/>
              </a:rPr>
              <a:t>QUESTION 1</a:t>
            </a:r>
            <a:endParaRPr sz="36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6604532"/>
            <a:ext cx="11734800" cy="312963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</a:t>
            </a:r>
            <a:r>
              <a:rPr lang="fr-FR" sz="4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’aimez-vous sur votre secteur 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Voici quelques extraits de vos réponses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 flipV="1">
            <a:off x="5203447" y="5740123"/>
            <a:ext cx="3860681" cy="147263"/>
          </a:xfrm>
          <a:custGeom>
            <a:avLst/>
            <a:gdLst/>
            <a:ahLst/>
            <a:cxnLst/>
            <a:rect l="l" t="t" r="r" b="b"/>
            <a:pathLst>
              <a:path w="1476375">
                <a:moveTo>
                  <a:pt x="0" y="0"/>
                </a:moveTo>
                <a:lnTo>
                  <a:pt x="1476128" y="0"/>
                </a:lnTo>
              </a:path>
            </a:pathLst>
          </a:custGeom>
          <a:ln w="84331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62584" y="1439029"/>
            <a:ext cx="12728066" cy="1143768"/>
          </a:xfrm>
          <a:custGeom>
            <a:avLst/>
            <a:gdLst/>
            <a:ahLst/>
            <a:cxnLst/>
            <a:rect l="l" t="t" r="r" b="b"/>
            <a:pathLst>
              <a:path w="11325225" h="956310">
                <a:moveTo>
                  <a:pt x="11324973" y="0"/>
                </a:moveTo>
                <a:lnTo>
                  <a:pt x="0" y="0"/>
                </a:lnTo>
                <a:lnTo>
                  <a:pt x="0" y="956200"/>
                </a:lnTo>
                <a:lnTo>
                  <a:pt x="11324973" y="956200"/>
                </a:lnTo>
                <a:lnTo>
                  <a:pt x="11324973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362584" y="1314777"/>
            <a:ext cx="11325225" cy="1043234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75590" algn="ctr">
              <a:lnSpc>
                <a:spcPct val="100000"/>
              </a:lnSpc>
              <a:spcBef>
                <a:spcPts val="1655"/>
              </a:spcBef>
            </a:pPr>
            <a:r>
              <a:rPr lang="fr-FR" sz="5400" spc="80" dirty="0">
                <a:solidFill>
                  <a:srgbClr val="FFFFFF"/>
                </a:solidFill>
                <a:latin typeface="+mj-lt"/>
                <a:cs typeface="Trebuchet MS"/>
              </a:rPr>
              <a:t>RESTITUTION – ANIMATION </a:t>
            </a:r>
            <a:endParaRPr sz="5400" dirty="0">
              <a:latin typeface="+mj-lt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62584" y="13840976"/>
            <a:ext cx="17349470" cy="358775"/>
          </a:xfrm>
          <a:custGeom>
            <a:avLst/>
            <a:gdLst/>
            <a:ahLst/>
            <a:cxnLst/>
            <a:rect l="l" t="t" r="r" b="b"/>
            <a:pathLst>
              <a:path w="17349470" h="358775">
                <a:moveTo>
                  <a:pt x="17349018" y="0"/>
                </a:moveTo>
                <a:lnTo>
                  <a:pt x="0" y="0"/>
                </a:lnTo>
                <a:lnTo>
                  <a:pt x="0" y="358577"/>
                </a:lnTo>
                <a:lnTo>
                  <a:pt x="17349018" y="358577"/>
                </a:lnTo>
                <a:lnTo>
                  <a:pt x="17349018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37F9CC-6829-3B89-AC1D-858A88B52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572" y="549276"/>
            <a:ext cx="2978721" cy="114376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9FF93E-6699-289F-8E2A-C3BA0A31A5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47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394333" y="1289852"/>
            <a:ext cx="11325225" cy="956310"/>
          </a:xfrm>
          <a:custGeom>
            <a:avLst/>
            <a:gdLst/>
            <a:ahLst/>
            <a:cxnLst/>
            <a:rect l="l" t="t" r="r" b="b"/>
            <a:pathLst>
              <a:path w="11325225" h="956310">
                <a:moveTo>
                  <a:pt x="11324973" y="0"/>
                </a:moveTo>
                <a:lnTo>
                  <a:pt x="0" y="0"/>
                </a:lnTo>
                <a:lnTo>
                  <a:pt x="0" y="956200"/>
                </a:lnTo>
                <a:lnTo>
                  <a:pt x="11324973" y="956200"/>
                </a:lnTo>
                <a:lnTo>
                  <a:pt x="11324973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362584" y="1314777"/>
            <a:ext cx="11325225" cy="827791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75590" algn="ctr">
              <a:lnSpc>
                <a:spcPct val="100000"/>
              </a:lnSpc>
              <a:spcBef>
                <a:spcPts val="1655"/>
              </a:spcBef>
            </a:pPr>
            <a:r>
              <a:rPr lang="fr-FR" sz="4000" spc="80" dirty="0">
                <a:solidFill>
                  <a:srgbClr val="FFFFFF"/>
                </a:solidFill>
                <a:latin typeface="+mj-lt"/>
                <a:cs typeface="Trebuchet MS"/>
              </a:rPr>
              <a:t>RESTITUTION – ANIMATION </a:t>
            </a:r>
            <a:endParaRPr sz="4000" dirty="0">
              <a:latin typeface="+mj-lt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62584" y="13840976"/>
            <a:ext cx="17349470" cy="358775"/>
          </a:xfrm>
          <a:custGeom>
            <a:avLst/>
            <a:gdLst/>
            <a:ahLst/>
            <a:cxnLst/>
            <a:rect l="l" t="t" r="r" b="b"/>
            <a:pathLst>
              <a:path w="17349470" h="358775">
                <a:moveTo>
                  <a:pt x="17349018" y="0"/>
                </a:moveTo>
                <a:lnTo>
                  <a:pt x="0" y="0"/>
                </a:lnTo>
                <a:lnTo>
                  <a:pt x="0" y="358577"/>
                </a:lnTo>
                <a:lnTo>
                  <a:pt x="17349018" y="358577"/>
                </a:lnTo>
                <a:lnTo>
                  <a:pt x="17349018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37F9CC-6829-3B89-AC1D-858A88B52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572" y="549276"/>
            <a:ext cx="2978721" cy="1143768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D86A8091-661B-5D1C-E790-9AD6E5CEEF5C}"/>
              </a:ext>
            </a:extLst>
          </p:cNvPr>
          <p:cNvSpPr txBox="1"/>
          <p:nvPr/>
        </p:nvSpPr>
        <p:spPr>
          <a:xfrm>
            <a:off x="1324639" y="8622548"/>
            <a:ext cx="5895638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150" b="1" spc="-20" dirty="0">
                <a:solidFill>
                  <a:srgbClr val="009AB1"/>
                </a:solidFill>
                <a:latin typeface="+mj-lt"/>
                <a:cs typeface="Arial"/>
              </a:rPr>
              <a:t>Thème – Proximité commerces</a:t>
            </a:r>
            <a:endParaRPr sz="3150" dirty="0">
              <a:latin typeface="+mj-lt"/>
              <a:cs typeface="Arial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0C4EFE58-F176-7934-2082-A936ABBF4561}"/>
              </a:ext>
            </a:extLst>
          </p:cNvPr>
          <p:cNvSpPr txBox="1"/>
          <p:nvPr/>
        </p:nvSpPr>
        <p:spPr>
          <a:xfrm>
            <a:off x="1436350" y="2772940"/>
            <a:ext cx="5954041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150" b="1" spc="-20" dirty="0">
                <a:solidFill>
                  <a:srgbClr val="009AB1"/>
                </a:solidFill>
                <a:latin typeface="+mj-lt"/>
                <a:cs typeface="Arial"/>
              </a:rPr>
              <a:t>Thème – Parcs et Espaces verts</a:t>
            </a:r>
            <a:endParaRPr sz="3150" dirty="0">
              <a:latin typeface="+mj-lt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E5934189-719C-9BDF-4316-2447D0806826}"/>
              </a:ext>
            </a:extLst>
          </p:cNvPr>
          <p:cNvSpPr txBox="1"/>
          <p:nvPr/>
        </p:nvSpPr>
        <p:spPr>
          <a:xfrm>
            <a:off x="1387625" y="3814728"/>
            <a:ext cx="7714558" cy="4889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 Les espaces boisés, des lieux où les enfants peuvent s’amuser» </a:t>
            </a:r>
            <a:r>
              <a:rPr lang="fr-FR" sz="2400" b="1" i="1" dirty="0">
                <a:latin typeface="+mj-lt"/>
                <a:cs typeface="Calibri Light"/>
              </a:rPr>
              <a:t>: Jean-Claude 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Un cadre agréable avec le bassin de Cap de Bos et la forêt du Bourgaihl» </a:t>
            </a:r>
            <a:r>
              <a:rPr lang="fr-FR" sz="2400" b="1" i="1" dirty="0">
                <a:latin typeface="+mj-lt"/>
                <a:cs typeface="Calibri Light"/>
              </a:rPr>
              <a:t>Philippe-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J’aime les espaces verts : forêt du Bourgaihl, le lac et source du </a:t>
            </a:r>
            <a:r>
              <a:rPr lang="fr-FR" sz="2400" dirty="0" err="1">
                <a:latin typeface="+mj-lt"/>
                <a:cs typeface="Calibri Light"/>
              </a:rPr>
              <a:t>Peugue</a:t>
            </a:r>
            <a:r>
              <a:rPr lang="fr-FR" sz="2400" dirty="0">
                <a:latin typeface="+mj-lt"/>
                <a:cs typeface="Calibri Light"/>
              </a:rPr>
              <a:t>» : </a:t>
            </a:r>
            <a:r>
              <a:rPr lang="fr-FR" sz="2400" b="1" i="1" dirty="0">
                <a:latin typeface="+mj-lt"/>
                <a:cs typeface="Calibri Light"/>
              </a:rPr>
              <a:t>Régine – Magonty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Les bois et la forêt qui entourent l’ensemble de mon lotissement» </a:t>
            </a:r>
            <a:r>
              <a:rPr lang="fr-FR" sz="2400" b="1" i="1" dirty="0">
                <a:latin typeface="+mj-lt"/>
                <a:cs typeface="Calibri Light"/>
              </a:rPr>
              <a:t>Martine – Magonty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Les espaces verts dont les parcs et l’accès à la forêt»  </a:t>
            </a:r>
            <a:r>
              <a:rPr lang="fr-FR" sz="2400" b="1" i="1" dirty="0">
                <a:latin typeface="+mj-lt"/>
                <a:cs typeface="Calibri Light"/>
              </a:rPr>
              <a:t>Julie - Toctoucau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C’est un secteur verdoyant avec des équipements plutôt complets» » : </a:t>
            </a:r>
            <a:r>
              <a:rPr lang="fr-FR" sz="2400" b="1" i="1" dirty="0">
                <a:latin typeface="+mj-lt"/>
                <a:cs typeface="Calibri Light"/>
              </a:rPr>
              <a:t>Annick – Magonty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lang="fr-FR" sz="2400" b="1" i="1" dirty="0">
              <a:latin typeface="+mj-lt"/>
              <a:cs typeface="Calibri Light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33898E23-111C-2F27-78F1-266E64C5443F}"/>
              </a:ext>
            </a:extLst>
          </p:cNvPr>
          <p:cNvSpPr txBox="1"/>
          <p:nvPr/>
        </p:nvSpPr>
        <p:spPr>
          <a:xfrm>
            <a:off x="10301076" y="2900251"/>
            <a:ext cx="6227974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150" b="1" spc="-20" dirty="0">
                <a:solidFill>
                  <a:srgbClr val="009AB1"/>
                </a:solidFill>
                <a:latin typeface="+mj-lt"/>
                <a:cs typeface="Arial"/>
              </a:rPr>
              <a:t>Thème – Cadre de vie et Tranquillité</a:t>
            </a:r>
            <a:endParaRPr sz="3150" dirty="0">
              <a:latin typeface="+mj-lt"/>
              <a:cs typeface="Arial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737539FF-0AC9-D8C0-E0F5-BF1F92EE6016}"/>
              </a:ext>
            </a:extLst>
          </p:cNvPr>
          <p:cNvSpPr txBox="1"/>
          <p:nvPr/>
        </p:nvSpPr>
        <p:spPr>
          <a:xfrm>
            <a:off x="10279449" y="3691583"/>
            <a:ext cx="8443482" cy="3030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 Quartier calme» : </a:t>
            </a:r>
            <a:r>
              <a:rPr lang="fr-FR" sz="2400" b="1" i="1" dirty="0">
                <a:latin typeface="+mj-lt"/>
                <a:cs typeface="Calibri Light"/>
              </a:rPr>
              <a:t>Jacques– Magonty – les Domaniales du golf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La tranquillité et l’absence des barres HLM avec une préférence pavillonnaire»  : </a:t>
            </a:r>
            <a:r>
              <a:rPr lang="fr-FR" sz="2400" b="1" i="1" dirty="0">
                <a:latin typeface="+mj-lt"/>
                <a:cs typeface="Calibri Light"/>
              </a:rPr>
              <a:t>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Le calme et la nature en ville »  : Joseph </a:t>
            </a:r>
            <a:r>
              <a:rPr lang="fr-FR" sz="2400" b="1" i="1" dirty="0">
                <a:latin typeface="+mj-lt"/>
                <a:cs typeface="Calibri Light"/>
              </a:rPr>
              <a:t>Toctoucau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Tranquillité de l’environnement »</a:t>
            </a:r>
            <a:r>
              <a:rPr lang="fr-FR" sz="2400" b="1" i="1" dirty="0">
                <a:latin typeface="+mj-lt"/>
                <a:cs typeface="Calibri Light"/>
              </a:rPr>
              <a:t>– Michel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1" i="1" dirty="0">
                <a:latin typeface="+mj-lt"/>
                <a:cs typeface="Calibri Light"/>
              </a:rPr>
              <a:t>« </a:t>
            </a:r>
            <a:r>
              <a:rPr lang="fr-FR" sz="2400" dirty="0">
                <a:latin typeface="+mj-lt"/>
                <a:cs typeface="Calibri Light"/>
              </a:rPr>
              <a:t>Un environnement agréable et calme de par sa situation géographique </a:t>
            </a:r>
            <a:r>
              <a:rPr lang="fr-FR" sz="2400" b="1" i="1" dirty="0">
                <a:latin typeface="+mj-lt"/>
                <a:cs typeface="Calibri Light"/>
              </a:rPr>
              <a:t>» : Tatiana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1" i="1" dirty="0">
                <a:latin typeface="+mj-lt"/>
                <a:cs typeface="Calibri Light"/>
              </a:rPr>
              <a:t>« </a:t>
            </a:r>
            <a:r>
              <a:rPr lang="fr-FR" sz="2400" dirty="0">
                <a:latin typeface="+mj-lt"/>
                <a:cs typeface="Calibri Light"/>
              </a:rPr>
              <a:t>Un ensemble de lotissement </a:t>
            </a:r>
            <a:r>
              <a:rPr lang="fr-FR" sz="2400" b="1" i="1" dirty="0">
                <a:latin typeface="+mj-lt"/>
                <a:cs typeface="Calibri Light"/>
              </a:rPr>
              <a:t>» – Guy - Magonty</a:t>
            </a:r>
            <a:endParaRPr lang="fr-FR" sz="2400" dirty="0">
              <a:latin typeface="+mj-lt"/>
              <a:cs typeface="Calibri Ligh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9FF93E-6699-289F-8E2A-C3BA0A31A5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4</a:t>
            </a:fld>
            <a:endParaRPr lang="fr-FR" dirty="0"/>
          </a:p>
        </p:txBody>
      </p:sp>
      <p:sp>
        <p:nvSpPr>
          <p:cNvPr id="19" name="Étoile : 5 branches 18">
            <a:extLst>
              <a:ext uri="{FF2B5EF4-FFF2-40B4-BE49-F238E27FC236}">
                <a16:creationId xmlns:a16="http://schemas.microsoft.com/office/drawing/2014/main" id="{4CC97A19-0641-A543-40F5-10C353EE8F57}"/>
              </a:ext>
            </a:extLst>
          </p:cNvPr>
          <p:cNvSpPr/>
          <p:nvPr/>
        </p:nvSpPr>
        <p:spPr>
          <a:xfrm>
            <a:off x="555972" y="12968718"/>
            <a:ext cx="893668" cy="58952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5F7E61D-8602-18E1-5FDC-3C72BAC93C6E}"/>
              </a:ext>
            </a:extLst>
          </p:cNvPr>
          <p:cNvSpPr txBox="1"/>
          <p:nvPr/>
        </p:nvSpPr>
        <p:spPr>
          <a:xfrm>
            <a:off x="1507906" y="13227818"/>
            <a:ext cx="436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d’expression des participants</a:t>
            </a:r>
          </a:p>
        </p:txBody>
      </p:sp>
      <p:sp>
        <p:nvSpPr>
          <p:cNvPr id="30" name="Étoile : 5 branches 29">
            <a:extLst>
              <a:ext uri="{FF2B5EF4-FFF2-40B4-BE49-F238E27FC236}">
                <a16:creationId xmlns:a16="http://schemas.microsoft.com/office/drawing/2014/main" id="{6D8102C0-18E5-0282-6F00-DAA6D48F52B9}"/>
              </a:ext>
            </a:extLst>
          </p:cNvPr>
          <p:cNvSpPr/>
          <p:nvPr/>
        </p:nvSpPr>
        <p:spPr>
          <a:xfrm>
            <a:off x="6497451" y="8495237"/>
            <a:ext cx="1445652" cy="8465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4</a:t>
            </a:r>
          </a:p>
        </p:txBody>
      </p:sp>
      <p:sp>
        <p:nvSpPr>
          <p:cNvPr id="32" name="Étoile : 5 branches 31">
            <a:extLst>
              <a:ext uri="{FF2B5EF4-FFF2-40B4-BE49-F238E27FC236}">
                <a16:creationId xmlns:a16="http://schemas.microsoft.com/office/drawing/2014/main" id="{5435CB5C-74AD-DB68-01D0-F74D7FCD70BB}"/>
              </a:ext>
            </a:extLst>
          </p:cNvPr>
          <p:cNvSpPr/>
          <p:nvPr/>
        </p:nvSpPr>
        <p:spPr>
          <a:xfrm>
            <a:off x="8113217" y="2590073"/>
            <a:ext cx="1310617" cy="95631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46</a:t>
            </a:r>
          </a:p>
        </p:txBody>
      </p:sp>
      <p:sp>
        <p:nvSpPr>
          <p:cNvPr id="36" name="object 20">
            <a:extLst>
              <a:ext uri="{FF2B5EF4-FFF2-40B4-BE49-F238E27FC236}">
                <a16:creationId xmlns:a16="http://schemas.microsoft.com/office/drawing/2014/main" id="{11D28361-9691-0297-E161-903C6672F444}"/>
              </a:ext>
            </a:extLst>
          </p:cNvPr>
          <p:cNvSpPr/>
          <p:nvPr/>
        </p:nvSpPr>
        <p:spPr>
          <a:xfrm>
            <a:off x="-7092950" y="5121275"/>
            <a:ext cx="5471305" cy="4604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id="{6054A6F2-AACA-A6D8-7D61-9372B03FB352}"/>
              </a:ext>
            </a:extLst>
          </p:cNvPr>
          <p:cNvSpPr/>
          <p:nvPr/>
        </p:nvSpPr>
        <p:spPr>
          <a:xfrm flipV="1">
            <a:off x="1395263" y="3385466"/>
            <a:ext cx="5903180" cy="61798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39" name="object 20">
            <a:extLst>
              <a:ext uri="{FF2B5EF4-FFF2-40B4-BE49-F238E27FC236}">
                <a16:creationId xmlns:a16="http://schemas.microsoft.com/office/drawing/2014/main" id="{9E4CEFC4-DC19-9702-B2E0-3A28A55014C2}"/>
              </a:ext>
            </a:extLst>
          </p:cNvPr>
          <p:cNvSpPr/>
          <p:nvPr/>
        </p:nvSpPr>
        <p:spPr>
          <a:xfrm>
            <a:off x="10449368" y="3521989"/>
            <a:ext cx="5833203" cy="6600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41" name="Étoile : 5 branches 40">
            <a:extLst>
              <a:ext uri="{FF2B5EF4-FFF2-40B4-BE49-F238E27FC236}">
                <a16:creationId xmlns:a16="http://schemas.microsoft.com/office/drawing/2014/main" id="{85A322ED-BAB1-1F7A-3E3A-C6C15BCF9183}"/>
              </a:ext>
            </a:extLst>
          </p:cNvPr>
          <p:cNvSpPr/>
          <p:nvPr/>
        </p:nvSpPr>
        <p:spPr>
          <a:xfrm>
            <a:off x="17145998" y="2672012"/>
            <a:ext cx="1488888" cy="100430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11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04B71B8D-7817-C569-6128-AA96E532492E}"/>
              </a:ext>
            </a:extLst>
          </p:cNvPr>
          <p:cNvSpPr txBox="1"/>
          <p:nvPr/>
        </p:nvSpPr>
        <p:spPr>
          <a:xfrm>
            <a:off x="1362584" y="9463725"/>
            <a:ext cx="7714558" cy="26481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 Proximité des commerces» </a:t>
            </a:r>
            <a:r>
              <a:rPr lang="fr-FR" sz="2400" b="1" i="1" dirty="0">
                <a:latin typeface="+mj-lt"/>
                <a:cs typeface="Calibri Light"/>
              </a:rPr>
              <a:t>: Joëlle 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Présence d’un petit centre commercial qui facilite le contact» </a:t>
            </a:r>
            <a:r>
              <a:rPr lang="fr-FR" sz="2400" b="1" i="1" dirty="0">
                <a:latin typeface="+mj-lt"/>
                <a:cs typeface="Calibri Light"/>
              </a:rPr>
              <a:t>Eliane-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«Les petits espaces de commerces» : </a:t>
            </a:r>
            <a:r>
              <a:rPr lang="fr-FR" sz="2400" b="1" i="1" dirty="0">
                <a:latin typeface="+mj-lt"/>
                <a:cs typeface="Calibri Light"/>
              </a:rPr>
              <a:t>Rose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La proximité des commerces et des équipements » </a:t>
            </a:r>
            <a:r>
              <a:rPr lang="fr-FR" sz="2400" b="1" i="1" dirty="0">
                <a:latin typeface="+mj-lt"/>
                <a:cs typeface="Calibri Light"/>
              </a:rPr>
              <a:t>: Paul –Cap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lang="fr-FR" sz="2400" b="1" i="1" dirty="0">
              <a:latin typeface="+mj-lt"/>
              <a:cs typeface="Calibri Ligh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CF2C2FC-07AE-C77F-7BF6-09DFAFCE107B}"/>
              </a:ext>
            </a:extLst>
          </p:cNvPr>
          <p:cNvSpPr txBox="1"/>
          <p:nvPr/>
        </p:nvSpPr>
        <p:spPr>
          <a:xfrm>
            <a:off x="10280802" y="7027304"/>
            <a:ext cx="7462295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150" b="1" spc="-20" dirty="0">
                <a:solidFill>
                  <a:srgbClr val="009AB1"/>
                </a:solidFill>
                <a:latin typeface="+mj-lt"/>
                <a:cs typeface="Arial"/>
              </a:rPr>
              <a:t>Thème – Equipements sportifs et de loisirs</a:t>
            </a:r>
            <a:endParaRPr sz="3150" dirty="0">
              <a:latin typeface="+mj-lt"/>
              <a:cs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E055C04-A7D6-1186-8693-DD0A2B408028}"/>
              </a:ext>
            </a:extLst>
          </p:cNvPr>
          <p:cNvSpPr txBox="1"/>
          <p:nvPr/>
        </p:nvSpPr>
        <p:spPr>
          <a:xfrm>
            <a:off x="10217346" y="7891583"/>
            <a:ext cx="8443482" cy="2266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 Le nombre et la diversité des activités proposées  sport/culture » : </a:t>
            </a:r>
            <a:r>
              <a:rPr lang="fr-FR" sz="2400" b="1" i="1" dirty="0">
                <a:latin typeface="+mj-lt"/>
                <a:cs typeface="Calibri Light"/>
              </a:rPr>
              <a:t>Dominique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«Les jeux, la culture»  : </a:t>
            </a:r>
            <a:r>
              <a:rPr lang="fr-FR" sz="2400" b="1" i="1" dirty="0">
                <a:latin typeface="+mj-lt"/>
                <a:cs typeface="Calibri Light"/>
              </a:rPr>
              <a:t>Jean - Magonty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Les structures sportives et la maison de quartier » </a:t>
            </a:r>
            <a:r>
              <a:rPr lang="fr-FR" sz="2400" b="1" i="1" dirty="0">
                <a:latin typeface="+mj-lt"/>
                <a:cs typeface="Calibri Light"/>
              </a:rPr>
              <a:t>: Valérie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Les équipements sportifs » - </a:t>
            </a:r>
            <a:r>
              <a:rPr lang="fr-FR" sz="2400" b="1" i="1" dirty="0">
                <a:latin typeface="+mj-lt"/>
                <a:cs typeface="Calibri Light"/>
              </a:rPr>
              <a:t>Antoine – Cap de Bos</a:t>
            </a: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0F20FD18-DC59-8C58-37CE-19DF260A2C56}"/>
              </a:ext>
            </a:extLst>
          </p:cNvPr>
          <p:cNvSpPr/>
          <p:nvPr/>
        </p:nvSpPr>
        <p:spPr>
          <a:xfrm>
            <a:off x="10271615" y="7670730"/>
            <a:ext cx="6853526" cy="82629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7AF27E7B-E280-B3E4-C5B2-89DCD72625C5}"/>
              </a:ext>
            </a:extLst>
          </p:cNvPr>
          <p:cNvSpPr/>
          <p:nvPr/>
        </p:nvSpPr>
        <p:spPr>
          <a:xfrm>
            <a:off x="17234043" y="6825494"/>
            <a:ext cx="1488888" cy="100430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11</a:t>
            </a: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93697B44-BD35-0FFD-0A92-20984A74F239}"/>
              </a:ext>
            </a:extLst>
          </p:cNvPr>
          <p:cNvSpPr/>
          <p:nvPr/>
        </p:nvSpPr>
        <p:spPr>
          <a:xfrm flipV="1">
            <a:off x="1394333" y="9225276"/>
            <a:ext cx="4923917" cy="59365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DFA875D4-CEE5-AFF1-1E71-B81C1DA246D5}"/>
              </a:ext>
            </a:extLst>
          </p:cNvPr>
          <p:cNvSpPr txBox="1"/>
          <p:nvPr/>
        </p:nvSpPr>
        <p:spPr>
          <a:xfrm>
            <a:off x="10052050" y="10384778"/>
            <a:ext cx="7462295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150" b="1" spc="-20" dirty="0">
                <a:solidFill>
                  <a:srgbClr val="009AB1"/>
                </a:solidFill>
                <a:latin typeface="+mj-lt"/>
                <a:cs typeface="Arial"/>
              </a:rPr>
              <a:t>Thème – Secteur métropolitain</a:t>
            </a:r>
            <a:endParaRPr sz="3150" dirty="0">
              <a:latin typeface="+mj-lt"/>
              <a:cs typeface="Arial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1C8A914B-D75D-3067-E06F-16D10DA8121C}"/>
              </a:ext>
            </a:extLst>
          </p:cNvPr>
          <p:cNvSpPr txBox="1"/>
          <p:nvPr/>
        </p:nvSpPr>
        <p:spPr>
          <a:xfrm>
            <a:off x="9790208" y="11239326"/>
            <a:ext cx="8443482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 Magonty fait partie de Bordeaux métropole » : </a:t>
            </a:r>
            <a:r>
              <a:rPr lang="fr-FR" sz="2400" b="1" i="1" dirty="0">
                <a:latin typeface="+mj-lt"/>
                <a:cs typeface="Calibri Light"/>
              </a:rPr>
              <a:t>Johanna et Mehdi de Magonty</a:t>
            </a:r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id="{85F038D9-0111-8796-E53F-6B42FF25D3AE}"/>
              </a:ext>
            </a:extLst>
          </p:cNvPr>
          <p:cNvSpPr/>
          <p:nvPr/>
        </p:nvSpPr>
        <p:spPr>
          <a:xfrm>
            <a:off x="10052050" y="11017733"/>
            <a:ext cx="6853526" cy="82629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27" name="Étoile : 5 branches 26">
            <a:extLst>
              <a:ext uri="{FF2B5EF4-FFF2-40B4-BE49-F238E27FC236}">
                <a16:creationId xmlns:a16="http://schemas.microsoft.com/office/drawing/2014/main" id="{35E44525-1967-19BA-C676-0242E201D2EC}"/>
              </a:ext>
            </a:extLst>
          </p:cNvPr>
          <p:cNvSpPr/>
          <p:nvPr/>
        </p:nvSpPr>
        <p:spPr>
          <a:xfrm>
            <a:off x="17005641" y="10392866"/>
            <a:ext cx="1356992" cy="81624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190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7050" y="4978392"/>
            <a:ext cx="533400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6000" b="1" spc="-260" dirty="0">
                <a:solidFill>
                  <a:srgbClr val="009AB1"/>
                </a:solidFill>
                <a:latin typeface="+mj-lt"/>
                <a:cs typeface="Arial"/>
              </a:rPr>
              <a:t>QUESTION 2</a:t>
            </a:r>
            <a:endParaRPr sz="60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489" y="6876117"/>
            <a:ext cx="11001962" cy="539320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5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souhaiteriez-vous voir </a:t>
            </a:r>
            <a:r>
              <a:rPr lang="fr-FR" sz="4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améliorer</a:t>
            </a:r>
            <a:r>
              <a:rPr lang="fr-FR" sz="5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votre secteur 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5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Voici quelques extraits de vos participations et des réponses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46250" y="1319494"/>
            <a:ext cx="14325600" cy="1178078"/>
          </a:xfrm>
          <a:custGeom>
            <a:avLst/>
            <a:gdLst/>
            <a:ahLst/>
            <a:cxnLst/>
            <a:rect l="l" t="t" r="r" b="b"/>
            <a:pathLst>
              <a:path w="11325225" h="956310">
                <a:moveTo>
                  <a:pt x="11324973" y="0"/>
                </a:moveTo>
                <a:lnTo>
                  <a:pt x="0" y="0"/>
                </a:lnTo>
                <a:lnTo>
                  <a:pt x="0" y="956200"/>
                </a:lnTo>
                <a:lnTo>
                  <a:pt x="11324973" y="956200"/>
                </a:lnTo>
                <a:lnTo>
                  <a:pt x="11324973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2911476" y="1269790"/>
            <a:ext cx="11325225" cy="1043234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75590" algn="ctr">
              <a:lnSpc>
                <a:spcPct val="100000"/>
              </a:lnSpc>
              <a:spcBef>
                <a:spcPts val="1655"/>
              </a:spcBef>
            </a:pPr>
            <a:r>
              <a:rPr lang="fr-FR" sz="5400" spc="80" dirty="0">
                <a:solidFill>
                  <a:srgbClr val="FFFFFF"/>
                </a:solidFill>
                <a:latin typeface="+mj-lt"/>
              </a:rPr>
              <a:t>RESTITUTION </a:t>
            </a:r>
            <a:r>
              <a:rPr lang="fr-FR" sz="4000" spc="80" dirty="0">
                <a:solidFill>
                  <a:srgbClr val="FFFFFF"/>
                </a:solidFill>
                <a:latin typeface="+mj-lt"/>
                <a:cs typeface="Trebuchet MS"/>
              </a:rPr>
              <a:t>– </a:t>
            </a:r>
            <a:r>
              <a:rPr lang="fr-FR" sz="5400" spc="80" dirty="0">
                <a:solidFill>
                  <a:srgbClr val="FFFFFF"/>
                </a:solidFill>
                <a:latin typeface="+mj-lt"/>
                <a:cs typeface="Trebuchet MS"/>
              </a:rPr>
              <a:t>ANIMATION</a:t>
            </a:r>
            <a:r>
              <a:rPr lang="fr-FR" sz="4000" spc="8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endParaRPr sz="4000" dirty="0">
              <a:latin typeface="+mj-lt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62584" y="13840976"/>
            <a:ext cx="17349470" cy="358775"/>
          </a:xfrm>
          <a:custGeom>
            <a:avLst/>
            <a:gdLst/>
            <a:ahLst/>
            <a:cxnLst/>
            <a:rect l="l" t="t" r="r" b="b"/>
            <a:pathLst>
              <a:path w="17349470" h="358775">
                <a:moveTo>
                  <a:pt x="17349018" y="0"/>
                </a:moveTo>
                <a:lnTo>
                  <a:pt x="0" y="0"/>
                </a:lnTo>
                <a:lnTo>
                  <a:pt x="0" y="358577"/>
                </a:lnTo>
                <a:lnTo>
                  <a:pt x="17349018" y="358577"/>
                </a:lnTo>
                <a:lnTo>
                  <a:pt x="17349018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37F9CC-6829-3B89-AC1D-858A88B52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572" y="549276"/>
            <a:ext cx="2978721" cy="114376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9FF93E-6699-289F-8E2A-C3BA0A31A5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</a:t>
            </a:fld>
            <a:endParaRPr lang="fr-FR" dirty="0"/>
          </a:p>
        </p:txBody>
      </p:sp>
      <p:sp>
        <p:nvSpPr>
          <p:cNvPr id="9" name="object 20">
            <a:extLst>
              <a:ext uri="{FF2B5EF4-FFF2-40B4-BE49-F238E27FC236}">
                <a16:creationId xmlns:a16="http://schemas.microsoft.com/office/drawing/2014/main" id="{B68698E6-957C-E3C0-4E47-1900CF308006}"/>
              </a:ext>
            </a:extLst>
          </p:cNvPr>
          <p:cNvSpPr/>
          <p:nvPr/>
        </p:nvSpPr>
        <p:spPr>
          <a:xfrm>
            <a:off x="4489450" y="6073213"/>
            <a:ext cx="3505200" cy="45719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pic>
        <p:nvPicPr>
          <p:cNvPr id="5" name="Image 4" descr="Une image contenant texte, carte, écriture manuscrite&#10;&#10;Description générée automatiquement">
            <a:extLst>
              <a:ext uri="{FF2B5EF4-FFF2-40B4-BE49-F238E27FC236}">
                <a16:creationId xmlns:a16="http://schemas.microsoft.com/office/drawing/2014/main" id="{49B86F79-199D-A7DF-4EF0-87872919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958" y="4080527"/>
            <a:ext cx="8146184" cy="61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0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62584" y="2655424"/>
            <a:ext cx="5717666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150" b="1" spc="-20" dirty="0">
                <a:solidFill>
                  <a:srgbClr val="009AB1"/>
                </a:solidFill>
                <a:latin typeface="+mj-lt"/>
                <a:cs typeface="Arial"/>
              </a:rPr>
              <a:t>Thème – Voirie - Circulation</a:t>
            </a:r>
            <a:endParaRPr sz="3150" dirty="0">
              <a:latin typeface="+mj-lt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3320" y="3713920"/>
            <a:ext cx="8058835" cy="102861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800" b="1" i="1" dirty="0">
                <a:solidFill>
                  <a:schemeClr val="tx1"/>
                </a:solidFill>
                <a:latin typeface="+mj-lt"/>
                <a:cs typeface="Calibri Light"/>
              </a:rPr>
              <a:t>27 remarques ont été formulées sur la thématique voirie avec 3 sous-thèmes qui sont :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800" b="1" i="1" dirty="0">
                <a:solidFill>
                  <a:schemeClr val="tx1"/>
                </a:solidFill>
                <a:latin typeface="+mj-lt"/>
                <a:cs typeface="Calibri Light"/>
              </a:rPr>
              <a:t>– circulation </a:t>
            </a:r>
          </a:p>
          <a:p>
            <a:pPr marL="12700" marR="5080">
              <a:spcBef>
                <a:spcPts val="90"/>
              </a:spcBef>
            </a:pPr>
            <a:r>
              <a:rPr lang="fr-FR" sz="2800" b="1" i="1" dirty="0">
                <a:solidFill>
                  <a:schemeClr val="tx1"/>
                </a:solidFill>
                <a:latin typeface="+mj-lt"/>
                <a:cs typeface="Calibri Light"/>
              </a:rPr>
              <a:t>– sécurité routière</a:t>
            </a:r>
          </a:p>
          <a:p>
            <a:pPr marL="12700" marR="5080">
              <a:spcBef>
                <a:spcPts val="90"/>
              </a:spcBef>
            </a:pPr>
            <a:r>
              <a:rPr lang="fr-FR" sz="2800" b="1" i="1" dirty="0">
                <a:solidFill>
                  <a:schemeClr val="tx1"/>
                </a:solidFill>
                <a:latin typeface="+mj-lt"/>
                <a:cs typeface="Calibri Light"/>
              </a:rPr>
              <a:t>– aménagement - trottoirs-cheminement</a:t>
            </a:r>
          </a:p>
          <a:p>
            <a:pPr marL="12700" marR="5080">
              <a:spcBef>
                <a:spcPts val="90"/>
              </a:spcBef>
            </a:pPr>
            <a:endParaRPr lang="fr-FR" sz="2800" b="1" i="1" dirty="0">
              <a:solidFill>
                <a:schemeClr val="tx1"/>
              </a:solidFill>
              <a:latin typeface="+mj-lt"/>
              <a:cs typeface="Calibri Light"/>
            </a:endParaRPr>
          </a:p>
          <a:p>
            <a:pPr marL="12700" marR="5080">
              <a:spcBef>
                <a:spcPts val="90"/>
              </a:spcBef>
            </a:pPr>
            <a:r>
              <a:rPr lang="fr-FR" sz="2400" b="1" i="1" dirty="0">
                <a:solidFill>
                  <a:schemeClr val="tx1"/>
                </a:solidFill>
                <a:latin typeface="+mj-lt"/>
                <a:cs typeface="Calibri Light"/>
              </a:rPr>
              <a:t>Il est à noter que pour toutes demandes relatives à la voirie, vous pouvez vous rapprocher de votre mairie de quartier pour signaler le problème ou</a:t>
            </a:r>
          </a:p>
          <a:p>
            <a:pPr algn="l"/>
            <a:r>
              <a:rPr lang="fr-FR" sz="28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Contacter ; Accueil Espaces Publics </a:t>
            </a:r>
          </a:p>
          <a:p>
            <a:pPr algn="l"/>
            <a:r>
              <a:rPr lang="fr-FR" sz="28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05 57 93 65 85 - </a:t>
            </a:r>
            <a:r>
              <a:rPr lang="fr-FR" sz="28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hlinkClick r:id="rId3"/>
              </a:rPr>
              <a:t>espaces-publics@mairie-pessac.fr</a:t>
            </a:r>
            <a:endParaRPr lang="fr-FR" sz="2800" b="1" dirty="0">
              <a:solidFill>
                <a:srgbClr val="C00000"/>
              </a:solidFill>
              <a:latin typeface="+mj-lt"/>
              <a:ea typeface="Calibri" panose="020F0502020204030204" pitchFamily="34" charset="0"/>
            </a:endParaRPr>
          </a:p>
          <a:p>
            <a:pPr algn="l"/>
            <a:endParaRPr lang="fr-FR" sz="2800" b="1" dirty="0">
              <a:solidFill>
                <a:srgbClr val="C00000"/>
              </a:solidFill>
              <a:latin typeface="+mj-lt"/>
              <a:ea typeface="Calibri" panose="020F0502020204030204" pitchFamily="34" charset="0"/>
            </a:endParaRPr>
          </a:p>
          <a:p>
            <a:pPr marL="12700" marR="5080" algn="l">
              <a:spcBef>
                <a:spcPts val="90"/>
              </a:spcBef>
            </a:pPr>
            <a:r>
              <a:rPr lang="fr-FR" sz="2400" b="1" i="1" dirty="0">
                <a:solidFill>
                  <a:schemeClr val="tx1"/>
                </a:solidFill>
                <a:latin typeface="+mj-lt"/>
                <a:cs typeface="Calibri Light"/>
              </a:rPr>
              <a:t>Quelques verbatims :</a:t>
            </a:r>
          </a:p>
          <a:p>
            <a:pPr marL="12700" marR="5080"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«Des flux routiers importants – manque de places de stationnement et dangerosité à certains carrefour» - </a:t>
            </a:r>
            <a:r>
              <a:rPr lang="fr-FR" sz="2400" b="1" dirty="0">
                <a:latin typeface="+mj-lt"/>
                <a:cs typeface="Calibri Light"/>
              </a:rPr>
              <a:t>Vincent – Cap de Bos</a:t>
            </a:r>
          </a:p>
          <a:p>
            <a:pPr marL="12700" marR="5080"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Des flux de voitures importants sur l’Avenue de Provinces » </a:t>
            </a:r>
            <a:r>
              <a:rPr lang="fr-FR" sz="2400" b="1" i="1" dirty="0">
                <a:latin typeface="+mj-lt"/>
                <a:cs typeface="Calibri Light"/>
              </a:rPr>
              <a:t>Béatrice – Cap de Bos</a:t>
            </a:r>
          </a:p>
          <a:p>
            <a:pPr marL="12700" marR="5080">
              <a:spcBef>
                <a:spcPts val="90"/>
              </a:spcBef>
            </a:pPr>
            <a:r>
              <a:rPr lang="fr-FR" sz="2400" i="1" dirty="0">
                <a:latin typeface="+mj-lt"/>
                <a:cs typeface="Calibri Light"/>
              </a:rPr>
              <a:t>« Améliorer la sécurité des grands axes par rapport à la circulation et la vitesse» - </a:t>
            </a:r>
            <a:r>
              <a:rPr lang="fr-FR" sz="2400" b="1" i="1" dirty="0">
                <a:latin typeface="+mj-lt"/>
                <a:cs typeface="Calibri Light"/>
              </a:rPr>
              <a:t>Sébastien – Magonty</a:t>
            </a:r>
          </a:p>
          <a:p>
            <a:pPr marL="12700" marR="5080">
              <a:spcBef>
                <a:spcPts val="90"/>
              </a:spcBef>
            </a:pPr>
            <a:r>
              <a:rPr lang="fr-FR" sz="2400" b="1" i="1" dirty="0">
                <a:latin typeface="+mj-lt"/>
                <a:cs typeface="Calibri Light"/>
              </a:rPr>
              <a:t>« </a:t>
            </a:r>
            <a:r>
              <a:rPr lang="fr-FR" sz="2400" i="1" dirty="0">
                <a:latin typeface="+mj-lt"/>
                <a:cs typeface="Calibri Light"/>
              </a:rPr>
              <a:t>L</a:t>
            </a:r>
            <a:r>
              <a:rPr lang="fr-FR" sz="2400" dirty="0">
                <a:latin typeface="+mj-lt"/>
                <a:cs typeface="Calibri Light"/>
              </a:rPr>
              <a:t>a circulation sur Cap de Bos devient in itinéraire de délestage </a:t>
            </a:r>
            <a:r>
              <a:rPr lang="fr-FR" sz="2400" b="1" i="1" dirty="0">
                <a:latin typeface="+mj-lt"/>
                <a:cs typeface="Calibri Light"/>
              </a:rPr>
              <a:t>» Bernard – Cap de Bos</a:t>
            </a:r>
          </a:p>
          <a:p>
            <a:pPr marL="12700" marR="5080">
              <a:spcBef>
                <a:spcPts val="90"/>
              </a:spcBef>
            </a:pPr>
            <a:r>
              <a:rPr lang="fr-FR" sz="2400" b="1" i="1" dirty="0">
                <a:latin typeface="+mj-lt"/>
                <a:cs typeface="Calibri Light"/>
              </a:rPr>
              <a:t>«</a:t>
            </a:r>
            <a:r>
              <a:rPr lang="fr-FR" sz="2400" dirty="0">
                <a:latin typeface="+mj-lt"/>
                <a:cs typeface="Calibri Light"/>
              </a:rPr>
              <a:t> Avoir des trottoirs avec des câbles électriques enterrés </a:t>
            </a:r>
            <a:r>
              <a:rPr lang="fr-FR" sz="2400" b="1" i="1" dirty="0">
                <a:latin typeface="+mj-lt"/>
                <a:cs typeface="Calibri Light"/>
              </a:rPr>
              <a:t>» Alexandra</a:t>
            </a:r>
          </a:p>
          <a:p>
            <a:pPr marL="12700" marR="5080">
              <a:spcBef>
                <a:spcPts val="90"/>
              </a:spcBef>
            </a:pPr>
            <a:endParaRPr lang="fr-FR" sz="2400" b="1" i="1" dirty="0">
              <a:solidFill>
                <a:schemeClr val="tx1"/>
              </a:solidFill>
              <a:latin typeface="+mj-lt"/>
              <a:cs typeface="Calibri Light"/>
            </a:endParaRPr>
          </a:p>
          <a:p>
            <a:pPr marL="12700" marR="5080">
              <a:spcBef>
                <a:spcPts val="90"/>
              </a:spcBef>
            </a:pPr>
            <a:endParaRPr sz="2400" dirty="0">
              <a:latin typeface="+mj-l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94333" y="1289852"/>
            <a:ext cx="11325225" cy="956310"/>
          </a:xfrm>
          <a:custGeom>
            <a:avLst/>
            <a:gdLst/>
            <a:ahLst/>
            <a:cxnLst/>
            <a:rect l="l" t="t" r="r" b="b"/>
            <a:pathLst>
              <a:path w="11325225" h="956310">
                <a:moveTo>
                  <a:pt x="11324973" y="0"/>
                </a:moveTo>
                <a:lnTo>
                  <a:pt x="0" y="0"/>
                </a:lnTo>
                <a:lnTo>
                  <a:pt x="0" y="956200"/>
                </a:lnTo>
                <a:lnTo>
                  <a:pt x="11324973" y="956200"/>
                </a:lnTo>
                <a:lnTo>
                  <a:pt x="11324973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362584" y="1314777"/>
            <a:ext cx="11325225" cy="827791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75590" algn="ctr">
              <a:lnSpc>
                <a:spcPct val="100000"/>
              </a:lnSpc>
              <a:spcBef>
                <a:spcPts val="1655"/>
              </a:spcBef>
            </a:pPr>
            <a:r>
              <a:rPr lang="fr-FR" sz="4000" spc="80" dirty="0">
                <a:solidFill>
                  <a:srgbClr val="FFFFFF"/>
                </a:solidFill>
                <a:latin typeface="+mj-lt"/>
                <a:cs typeface="Trebuchet MS"/>
              </a:rPr>
              <a:t>RESTITUTION – ANIMATION </a:t>
            </a:r>
            <a:endParaRPr sz="4000" dirty="0">
              <a:latin typeface="+mj-lt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62584" y="13840976"/>
            <a:ext cx="17349470" cy="358775"/>
          </a:xfrm>
          <a:custGeom>
            <a:avLst/>
            <a:gdLst/>
            <a:ahLst/>
            <a:cxnLst/>
            <a:rect l="l" t="t" r="r" b="b"/>
            <a:pathLst>
              <a:path w="17349470" h="358775">
                <a:moveTo>
                  <a:pt x="17349018" y="0"/>
                </a:moveTo>
                <a:lnTo>
                  <a:pt x="0" y="0"/>
                </a:lnTo>
                <a:lnTo>
                  <a:pt x="0" y="358577"/>
                </a:lnTo>
                <a:lnTo>
                  <a:pt x="17349018" y="358577"/>
                </a:lnTo>
                <a:lnTo>
                  <a:pt x="17349018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37F9CC-6829-3B89-AC1D-858A88B52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850" y="127802"/>
            <a:ext cx="2978721" cy="114376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9FF93E-6699-289F-8E2A-C3BA0A31A5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6</a:t>
            </a:fld>
            <a:endParaRPr lang="fr-FR" dirty="0"/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0697AF1E-7B6F-51D9-8720-DF71B45AFBBA}"/>
              </a:ext>
            </a:extLst>
          </p:cNvPr>
          <p:cNvSpPr/>
          <p:nvPr/>
        </p:nvSpPr>
        <p:spPr>
          <a:xfrm flipV="1">
            <a:off x="1403296" y="3157485"/>
            <a:ext cx="4445628" cy="297325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18" name="Étoile : 5 branches 17">
            <a:extLst>
              <a:ext uri="{FF2B5EF4-FFF2-40B4-BE49-F238E27FC236}">
                <a16:creationId xmlns:a16="http://schemas.microsoft.com/office/drawing/2014/main" id="{C37AB3B3-E908-C46F-5431-2290C32FCEDE}"/>
              </a:ext>
            </a:extLst>
          </p:cNvPr>
          <p:cNvSpPr/>
          <p:nvPr/>
        </p:nvSpPr>
        <p:spPr>
          <a:xfrm>
            <a:off x="6401837" y="2364343"/>
            <a:ext cx="1440414" cy="128822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27</a:t>
            </a:r>
          </a:p>
        </p:txBody>
      </p:sp>
      <p:sp>
        <p:nvSpPr>
          <p:cNvPr id="32" name="Étoile : 5 branches 31">
            <a:extLst>
              <a:ext uri="{FF2B5EF4-FFF2-40B4-BE49-F238E27FC236}">
                <a16:creationId xmlns:a16="http://schemas.microsoft.com/office/drawing/2014/main" id="{1E8CB951-EDBF-C49C-48F3-A587306BC3DA}"/>
              </a:ext>
            </a:extLst>
          </p:cNvPr>
          <p:cNvSpPr/>
          <p:nvPr/>
        </p:nvSpPr>
        <p:spPr>
          <a:xfrm>
            <a:off x="1380064" y="13151948"/>
            <a:ext cx="810960" cy="3693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48B59EB-1141-3342-FEF4-C0B45281B8FC}"/>
              </a:ext>
            </a:extLst>
          </p:cNvPr>
          <p:cNvSpPr txBox="1"/>
          <p:nvPr/>
        </p:nvSpPr>
        <p:spPr>
          <a:xfrm>
            <a:off x="2032903" y="13297313"/>
            <a:ext cx="436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d’expression des participants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6EC7A7C2-5844-2419-AC0F-4DF56835C4AC}"/>
              </a:ext>
            </a:extLst>
          </p:cNvPr>
          <p:cNvSpPr txBox="1"/>
          <p:nvPr/>
        </p:nvSpPr>
        <p:spPr>
          <a:xfrm>
            <a:off x="9669621" y="2600517"/>
            <a:ext cx="5032112" cy="9868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150" b="1" spc="-20" dirty="0">
                <a:solidFill>
                  <a:srgbClr val="009AB1"/>
                </a:solidFill>
                <a:latin typeface="+mj-lt"/>
                <a:cs typeface="Arial"/>
              </a:rPr>
              <a:t>Thème – Accessibilité et mobilité</a:t>
            </a:r>
            <a:endParaRPr sz="3150" dirty="0">
              <a:latin typeface="+mj-lt"/>
              <a:cs typeface="Arial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EDCCEE2C-1EC1-3451-8690-C4A6EF0EE049}"/>
              </a:ext>
            </a:extLst>
          </p:cNvPr>
          <p:cNvSpPr txBox="1"/>
          <p:nvPr/>
        </p:nvSpPr>
        <p:spPr>
          <a:xfrm>
            <a:off x="9509102" y="4212466"/>
            <a:ext cx="8543947" cy="60490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l">
              <a:spcBef>
                <a:spcPts val="90"/>
              </a:spcBef>
            </a:pPr>
            <a:r>
              <a:rPr lang="fr-FR" sz="2400" b="1" i="1" dirty="0">
                <a:solidFill>
                  <a:schemeClr val="tx1"/>
                </a:solidFill>
                <a:latin typeface="+mj-lt"/>
                <a:cs typeface="Calibri Light"/>
              </a:rPr>
              <a:t>Quelques verbatims </a:t>
            </a:r>
            <a:r>
              <a:rPr lang="fr-FR" sz="2400" dirty="0">
                <a:latin typeface="+mj-lt"/>
                <a:cs typeface="Calibri Light"/>
              </a:rPr>
              <a:t>:</a:t>
            </a:r>
            <a:endParaRPr lang="fr-FR" sz="2400" b="0" dirty="0">
              <a:latin typeface="+mj-l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«Mieux concerter sur le schéma de circulation des transports public »</a:t>
            </a:r>
            <a:endParaRPr lang="fr-FR" sz="2400" b="1" i="1" dirty="0">
              <a:latin typeface="+mj-l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 Sentiment d’isolement face au manque de transports et l’arrêt de certaines lignes » – </a:t>
            </a:r>
            <a:r>
              <a:rPr lang="fr-FR" sz="2400" b="1" i="1" dirty="0">
                <a:latin typeface="+mj-lt"/>
                <a:cs typeface="Calibri Light"/>
              </a:rPr>
              <a:t>Joseph – Toctoucau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«Les nouvelles lignes de bus pas adaptés à un quartier en plein extension» </a:t>
            </a:r>
            <a:r>
              <a:rPr lang="fr-FR" sz="2400" b="1" i="1" dirty="0">
                <a:latin typeface="+mj-lt"/>
                <a:cs typeface="Calibri Light"/>
              </a:rPr>
              <a:t>– Edith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 Améliorer la desserte de ce quartier par l’ouverture de la gare de Toctoucau </a:t>
            </a:r>
            <a:r>
              <a:rPr lang="fr-FR" sz="2400" dirty="0">
                <a:latin typeface="+mj-lt"/>
                <a:cs typeface="Calibri Light"/>
              </a:rPr>
              <a:t>» </a:t>
            </a:r>
            <a:r>
              <a:rPr lang="fr-FR" sz="2400" b="1" i="1" dirty="0">
                <a:latin typeface="+mj-lt"/>
                <a:cs typeface="Calibri Light"/>
              </a:rPr>
              <a:t>Yves – Toctoucau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1" i="1" dirty="0">
                <a:latin typeface="+mj-lt"/>
                <a:cs typeface="Calibri Light"/>
              </a:rPr>
              <a:t>« </a:t>
            </a:r>
            <a:r>
              <a:rPr lang="fr-FR" sz="2400" dirty="0">
                <a:latin typeface="+mj-lt"/>
                <a:cs typeface="Calibri Light"/>
              </a:rPr>
              <a:t>Améliorer les pistes cyclables de ce secteur »</a:t>
            </a:r>
            <a:r>
              <a:rPr lang="fr-FR" sz="2400" b="1" i="1" dirty="0">
                <a:latin typeface="+mj-lt"/>
                <a:cs typeface="Calibri Light"/>
              </a:rPr>
              <a:t> – Alex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1" i="1" dirty="0">
                <a:latin typeface="+mj-lt"/>
                <a:cs typeface="Calibri Light"/>
              </a:rPr>
              <a:t>« </a:t>
            </a:r>
            <a:r>
              <a:rPr lang="fr-FR" sz="2400" i="1" dirty="0">
                <a:latin typeface="+mj-lt"/>
                <a:cs typeface="Calibri Light"/>
              </a:rPr>
              <a:t>P</a:t>
            </a:r>
            <a:r>
              <a:rPr lang="fr-FR" sz="2400" dirty="0">
                <a:latin typeface="+mj-lt"/>
                <a:cs typeface="Calibri Light"/>
              </a:rPr>
              <a:t>rivilégier la mobilité sous toutes ses formes mais surtout la mobilité douce </a:t>
            </a:r>
            <a:r>
              <a:rPr lang="fr-FR" sz="2400" b="1" i="1" dirty="0">
                <a:latin typeface="+mj-lt"/>
                <a:cs typeface="Calibri Light"/>
              </a:rPr>
              <a:t>» Jean - Magonty</a:t>
            </a:r>
          </a:p>
          <a:p>
            <a:pPr marL="12700" marR="5080">
              <a:spcBef>
                <a:spcPts val="90"/>
              </a:spcBef>
            </a:pPr>
            <a:endParaRPr lang="fr-FR" sz="2400" b="1" i="1" dirty="0">
              <a:latin typeface="+mj-l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lang="fr-FR" sz="2400" b="1" i="1" dirty="0">
              <a:latin typeface="+mj-l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lang="fr-FR" sz="2400" b="0" dirty="0">
              <a:latin typeface="+mj-l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sz="2400" dirty="0">
              <a:latin typeface="+mj-lt"/>
              <a:cs typeface="Calibri Light"/>
            </a:endParaRPr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57DFE66C-9529-99AE-A8DF-006276E485F1}"/>
              </a:ext>
            </a:extLst>
          </p:cNvPr>
          <p:cNvSpPr/>
          <p:nvPr/>
        </p:nvSpPr>
        <p:spPr>
          <a:xfrm>
            <a:off x="13642044" y="2486000"/>
            <a:ext cx="1231326" cy="80829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25</a:t>
            </a: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D1C8CE44-CA4E-50CF-7D9E-581BCFED5179}"/>
              </a:ext>
            </a:extLst>
          </p:cNvPr>
          <p:cNvSpPr/>
          <p:nvPr/>
        </p:nvSpPr>
        <p:spPr>
          <a:xfrm flipV="1">
            <a:off x="9600291" y="3412744"/>
            <a:ext cx="4289203" cy="239822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pic>
        <p:nvPicPr>
          <p:cNvPr id="20" name="Image 19" descr="Une image contenant texte, Post-it, carte, Produit en papier&#10;&#10;Description générée automatiquement">
            <a:extLst>
              <a:ext uri="{FF2B5EF4-FFF2-40B4-BE49-F238E27FC236}">
                <a16:creationId xmlns:a16="http://schemas.microsoft.com/office/drawing/2014/main" id="{019A4B0A-3899-5F10-0376-F7B41A4B0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006" y="1112417"/>
            <a:ext cx="4199478" cy="3149608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475DCD8C-904B-E8E4-D42C-2C85B47D67F6}"/>
              </a:ext>
            </a:extLst>
          </p:cNvPr>
          <p:cNvSpPr txBox="1"/>
          <p:nvPr/>
        </p:nvSpPr>
        <p:spPr>
          <a:xfrm>
            <a:off x="9509102" y="8765006"/>
            <a:ext cx="4090550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150" b="1" spc="-20" dirty="0">
                <a:solidFill>
                  <a:srgbClr val="009AB1"/>
                </a:solidFill>
                <a:latin typeface="+mj-lt"/>
                <a:cs typeface="Arial"/>
              </a:rPr>
              <a:t>Thème – Propreté</a:t>
            </a:r>
            <a:endParaRPr sz="3150" dirty="0">
              <a:latin typeface="+mj-lt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2E8CFAA-462D-E6DF-96BF-118CFD299EBD}"/>
              </a:ext>
            </a:extLst>
          </p:cNvPr>
          <p:cNvSpPr txBox="1"/>
          <p:nvPr/>
        </p:nvSpPr>
        <p:spPr>
          <a:xfrm>
            <a:off x="9438899" y="9342485"/>
            <a:ext cx="7201160" cy="53335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lang="fr-FR" sz="2400" b="1" i="1" dirty="0">
                <a:solidFill>
                  <a:schemeClr val="tx1"/>
                </a:solidFill>
                <a:latin typeface="+mj-lt"/>
                <a:cs typeface="Calibri Light"/>
              </a:rPr>
              <a:t>8 propositions ont été faites sur la thématique propreté :</a:t>
            </a:r>
          </a:p>
          <a:p>
            <a:pPr algn="l"/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N’hésitez pas pour toutes demandes à contacter ; </a:t>
            </a:r>
          </a:p>
          <a:p>
            <a:pPr algn="l"/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Accueil Espaces Publics </a:t>
            </a:r>
          </a:p>
          <a:p>
            <a:pPr algn="l"/>
            <a:r>
              <a:rPr lang="fr-F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 57 93 65 85 - 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espaces-publics@mairie-pessac.fr</a:t>
            </a:r>
            <a:endParaRPr lang="fr-FR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5080">
              <a:spcBef>
                <a:spcPts val="90"/>
              </a:spcBef>
            </a:pPr>
            <a:r>
              <a:rPr lang="fr-FR" sz="2800" b="1" i="1" dirty="0">
                <a:solidFill>
                  <a:schemeClr val="tx1"/>
                </a:solidFill>
                <a:latin typeface="+mj-lt"/>
                <a:cs typeface="Calibri Light"/>
              </a:rPr>
              <a:t>Quelques verbatims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«Dépôts d’ordures sauvages récurrents »/ </a:t>
            </a:r>
            <a:r>
              <a:rPr lang="fr-FR" sz="2400" b="1" i="1" dirty="0">
                <a:latin typeface="+mj-lt"/>
                <a:cs typeface="Calibri Light"/>
              </a:rPr>
              <a:t>Erwan - Magonty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 Améliorer la fréquence de l’entretien du bassin d’étalement et les arbres autour» : </a:t>
            </a:r>
            <a:r>
              <a:rPr lang="fr-FR" sz="2400" b="1" i="1" dirty="0">
                <a:latin typeface="+mj-lt"/>
                <a:cs typeface="Calibri Light"/>
              </a:rPr>
              <a:t>Jean Claude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Entretien des espaces verts » </a:t>
            </a:r>
            <a:r>
              <a:rPr lang="fr-FR" sz="2400" b="1" i="1" dirty="0">
                <a:latin typeface="+mj-lt"/>
                <a:cs typeface="Calibri Light"/>
              </a:rPr>
              <a:t>Marie-France – Magonty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1" i="1" dirty="0">
                <a:latin typeface="+mj-lt"/>
                <a:cs typeface="Calibri Light"/>
              </a:rPr>
              <a:t>« </a:t>
            </a:r>
            <a:r>
              <a:rPr lang="fr-FR" sz="2400" dirty="0">
                <a:latin typeface="+mj-lt"/>
                <a:cs typeface="Calibri Light"/>
              </a:rPr>
              <a:t>Nettoyage des caniveaux pour éviter les gros écoulements dans les jardins </a:t>
            </a:r>
            <a:r>
              <a:rPr lang="fr-FR" sz="2400" b="1" i="1" dirty="0">
                <a:latin typeface="+mj-lt"/>
                <a:cs typeface="Calibri Light"/>
              </a:rPr>
              <a:t>» Chantal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lang="fr-FR" sz="2400" b="0" dirty="0">
              <a:latin typeface="+mj-l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sz="2400" dirty="0">
              <a:latin typeface="+mj-lt"/>
              <a:cs typeface="Calibri Light"/>
            </a:endParaRPr>
          </a:p>
        </p:txBody>
      </p: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6205A248-8F3F-FCB7-0159-A7AB0BD0BF53}"/>
              </a:ext>
            </a:extLst>
          </p:cNvPr>
          <p:cNvSpPr/>
          <p:nvPr/>
        </p:nvSpPr>
        <p:spPr>
          <a:xfrm>
            <a:off x="13375897" y="8411211"/>
            <a:ext cx="1222565" cy="100819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8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7088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3366" y="2778516"/>
            <a:ext cx="302248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600" b="1" spc="-260" dirty="0">
                <a:solidFill>
                  <a:srgbClr val="009AB1"/>
                </a:solidFill>
                <a:latin typeface="+mj-lt"/>
                <a:cs typeface="Arial"/>
              </a:rPr>
              <a:t>QUESTION 2</a:t>
            </a:r>
            <a:endParaRPr sz="36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4050" y="2695056"/>
            <a:ext cx="9983016" cy="18707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souhaiteriez-vous voir améliorer sur votre secteur ? (2)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94333" y="1289852"/>
            <a:ext cx="11325225" cy="956310"/>
          </a:xfrm>
          <a:custGeom>
            <a:avLst/>
            <a:gdLst/>
            <a:ahLst/>
            <a:cxnLst/>
            <a:rect l="l" t="t" r="r" b="b"/>
            <a:pathLst>
              <a:path w="11325225" h="956310">
                <a:moveTo>
                  <a:pt x="11324973" y="0"/>
                </a:moveTo>
                <a:lnTo>
                  <a:pt x="0" y="0"/>
                </a:lnTo>
                <a:lnTo>
                  <a:pt x="0" y="956200"/>
                </a:lnTo>
                <a:lnTo>
                  <a:pt x="11324973" y="956200"/>
                </a:lnTo>
                <a:lnTo>
                  <a:pt x="11324973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362584" y="1314777"/>
            <a:ext cx="11325225" cy="827791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75590" algn="ctr">
              <a:lnSpc>
                <a:spcPct val="100000"/>
              </a:lnSpc>
              <a:spcBef>
                <a:spcPts val="1655"/>
              </a:spcBef>
            </a:pPr>
            <a:r>
              <a:rPr lang="fr-FR" sz="4000" spc="80" dirty="0">
                <a:solidFill>
                  <a:srgbClr val="FFFFFF"/>
                </a:solidFill>
                <a:latin typeface="+mj-lt"/>
                <a:cs typeface="Trebuchet MS"/>
              </a:rPr>
              <a:t>RESTITUTION – ANIMATION </a:t>
            </a:r>
            <a:endParaRPr sz="4000" dirty="0">
              <a:latin typeface="+mj-lt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62584" y="13840976"/>
            <a:ext cx="17349470" cy="358775"/>
          </a:xfrm>
          <a:custGeom>
            <a:avLst/>
            <a:gdLst/>
            <a:ahLst/>
            <a:cxnLst/>
            <a:rect l="l" t="t" r="r" b="b"/>
            <a:pathLst>
              <a:path w="17349470" h="358775">
                <a:moveTo>
                  <a:pt x="17349018" y="0"/>
                </a:moveTo>
                <a:lnTo>
                  <a:pt x="0" y="0"/>
                </a:lnTo>
                <a:lnTo>
                  <a:pt x="0" y="358577"/>
                </a:lnTo>
                <a:lnTo>
                  <a:pt x="17349018" y="358577"/>
                </a:lnTo>
                <a:lnTo>
                  <a:pt x="17349018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37F9CC-6829-3B89-AC1D-858A88B52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572" y="549276"/>
            <a:ext cx="2978721" cy="114376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9FF93E-6699-289F-8E2A-C3BA0A31A5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7</a:t>
            </a:fld>
            <a:endParaRPr lang="fr-FR" dirty="0"/>
          </a:p>
        </p:txBody>
      </p:sp>
      <p:sp>
        <p:nvSpPr>
          <p:cNvPr id="9" name="object 20">
            <a:extLst>
              <a:ext uri="{FF2B5EF4-FFF2-40B4-BE49-F238E27FC236}">
                <a16:creationId xmlns:a16="http://schemas.microsoft.com/office/drawing/2014/main" id="{B68698E6-957C-E3C0-4E47-1900CF308006}"/>
              </a:ext>
            </a:extLst>
          </p:cNvPr>
          <p:cNvSpPr/>
          <p:nvPr/>
        </p:nvSpPr>
        <p:spPr>
          <a:xfrm>
            <a:off x="785180" y="3426530"/>
            <a:ext cx="2129352" cy="80501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7EFC090-0B8F-17FD-5EEC-E4BBD0870F71}"/>
              </a:ext>
            </a:extLst>
          </p:cNvPr>
          <p:cNvSpPr txBox="1"/>
          <p:nvPr/>
        </p:nvSpPr>
        <p:spPr>
          <a:xfrm>
            <a:off x="568521" y="10141391"/>
            <a:ext cx="6707186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150" b="1" spc="-20" dirty="0">
                <a:solidFill>
                  <a:srgbClr val="009AB1"/>
                </a:solidFill>
                <a:latin typeface="+mj-lt"/>
                <a:cs typeface="Arial"/>
              </a:rPr>
              <a:t>Thème – Lutte contre les moustiques</a:t>
            </a:r>
            <a:endParaRPr sz="3150" dirty="0">
              <a:latin typeface="+mj-lt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804B2C1-5A8E-3B99-8A06-D123B11F2A16}"/>
              </a:ext>
            </a:extLst>
          </p:cNvPr>
          <p:cNvSpPr txBox="1"/>
          <p:nvPr/>
        </p:nvSpPr>
        <p:spPr>
          <a:xfrm>
            <a:off x="534294" y="10986820"/>
            <a:ext cx="8058835" cy="2340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800" b="1" i="1" dirty="0">
                <a:latin typeface="+mj-lt"/>
                <a:cs typeface="Calibri Light"/>
              </a:rPr>
              <a:t>Quelques verbatims :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 Renforcer la prévention de lutte anti-moustiques» </a:t>
            </a:r>
            <a:r>
              <a:rPr lang="fr-FR" sz="2400" b="1" i="1" dirty="0">
                <a:latin typeface="+mj-lt"/>
                <a:cs typeface="Calibri Light"/>
              </a:rPr>
              <a:t>Sébastien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Réduire les moustiques» </a:t>
            </a:r>
            <a:r>
              <a:rPr lang="fr-FR" sz="2400" b="1" i="1" dirty="0">
                <a:latin typeface="+mj-lt"/>
                <a:cs typeface="Calibri Light"/>
              </a:rPr>
              <a:t>Dominique - Magonty</a:t>
            </a:r>
          </a:p>
          <a:p>
            <a:pPr marL="12700" marR="5080">
              <a:spcBef>
                <a:spcPts val="90"/>
              </a:spcBef>
            </a:pPr>
            <a:endParaRPr lang="fr-FR" sz="2400" dirty="0">
              <a:latin typeface="+mj-l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sz="2400" dirty="0">
              <a:latin typeface="+mj-lt"/>
              <a:cs typeface="Calibri Light"/>
            </a:endParaRPr>
          </a:p>
        </p:txBody>
      </p:sp>
      <p:sp>
        <p:nvSpPr>
          <p:cNvPr id="13" name="Étoile : 5 branches 12">
            <a:extLst>
              <a:ext uri="{FF2B5EF4-FFF2-40B4-BE49-F238E27FC236}">
                <a16:creationId xmlns:a16="http://schemas.microsoft.com/office/drawing/2014/main" id="{D01DF4DE-CBAB-DAC8-5767-6FD5A191D5B0}"/>
              </a:ext>
            </a:extLst>
          </p:cNvPr>
          <p:cNvSpPr/>
          <p:nvPr/>
        </p:nvSpPr>
        <p:spPr>
          <a:xfrm>
            <a:off x="6791064" y="9883181"/>
            <a:ext cx="1528321" cy="100819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7</a:t>
            </a: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ACA6FB1-B0DD-3437-E9DC-2D219A4A2DDB}"/>
              </a:ext>
            </a:extLst>
          </p:cNvPr>
          <p:cNvSpPr/>
          <p:nvPr/>
        </p:nvSpPr>
        <p:spPr>
          <a:xfrm flipV="1">
            <a:off x="11492053" y="4375843"/>
            <a:ext cx="3078093" cy="153057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B5E50AF9-A2F4-40B6-87F6-32E4F21EC00F}"/>
              </a:ext>
            </a:extLst>
          </p:cNvPr>
          <p:cNvSpPr/>
          <p:nvPr/>
        </p:nvSpPr>
        <p:spPr>
          <a:xfrm flipV="1">
            <a:off x="727740" y="4730936"/>
            <a:ext cx="7442488" cy="45719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37" name="Étoile : 5 branches 36">
            <a:extLst>
              <a:ext uri="{FF2B5EF4-FFF2-40B4-BE49-F238E27FC236}">
                <a16:creationId xmlns:a16="http://schemas.microsoft.com/office/drawing/2014/main" id="{44C10AC9-4DFB-93C5-F1C9-8ECEE8A48A32}"/>
              </a:ext>
            </a:extLst>
          </p:cNvPr>
          <p:cNvSpPr/>
          <p:nvPr/>
        </p:nvSpPr>
        <p:spPr>
          <a:xfrm>
            <a:off x="8199441" y="4059479"/>
            <a:ext cx="2128860" cy="1569904"/>
          </a:xfrm>
          <a:prstGeom prst="star5">
            <a:avLst>
              <a:gd name="adj" fmla="val 13275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12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EE518C3-AAD9-C5B3-4E9F-F09CAE386EE0}"/>
              </a:ext>
            </a:extLst>
          </p:cNvPr>
          <p:cNvSpPr txBox="1"/>
          <p:nvPr/>
        </p:nvSpPr>
        <p:spPr>
          <a:xfrm>
            <a:off x="568521" y="4116944"/>
            <a:ext cx="814664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fr-FR" sz="3150" b="1" spc="-20" dirty="0">
                <a:solidFill>
                  <a:srgbClr val="009AB1"/>
                </a:solidFill>
                <a:latin typeface="+mj-lt"/>
                <a:cs typeface="Arial"/>
              </a:rPr>
              <a:t>Thème – Accès aux équipements - commerces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1819FB22-80D1-A373-AAF6-E74FA68C11C8}"/>
              </a:ext>
            </a:extLst>
          </p:cNvPr>
          <p:cNvSpPr txBox="1"/>
          <p:nvPr/>
        </p:nvSpPr>
        <p:spPr>
          <a:xfrm>
            <a:off x="656330" y="5238767"/>
            <a:ext cx="8058835" cy="49026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l">
              <a:spcBef>
                <a:spcPts val="90"/>
              </a:spcBef>
            </a:pPr>
            <a:r>
              <a:rPr lang="fr-FR" sz="2400" b="1" i="1" dirty="0">
                <a:solidFill>
                  <a:schemeClr val="tx1"/>
                </a:solidFill>
                <a:latin typeface="+mj-lt"/>
                <a:cs typeface="Calibri Light"/>
              </a:rPr>
              <a:t>Quelques verbatims</a:t>
            </a:r>
          </a:p>
          <a:p>
            <a:pPr marL="12700" marR="5080"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Créer Une salle pour les expositions et les petits spectacles» – « Besoin d’un équipement sportif tennis» - </a:t>
            </a:r>
            <a:r>
              <a:rPr lang="fr-FR" sz="2400" b="1" i="1" dirty="0">
                <a:latin typeface="+mj-lt"/>
                <a:cs typeface="Calibri Light"/>
              </a:rPr>
              <a:t>Annick</a:t>
            </a:r>
          </a:p>
          <a:p>
            <a:pPr marL="12700" marR="5080"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Création d’équipement de service car le centre-ville est trop éloigné ex-bibliothèque» </a:t>
            </a:r>
            <a:r>
              <a:rPr lang="fr-FR" sz="2400" b="1" i="1" dirty="0">
                <a:latin typeface="+mj-lt"/>
                <a:cs typeface="Calibri Light"/>
              </a:rPr>
              <a:t>Florence – Cap de Bos</a:t>
            </a:r>
          </a:p>
          <a:p>
            <a:pPr marL="12700" marR="5080">
              <a:spcBef>
                <a:spcPts val="90"/>
              </a:spcBef>
            </a:pPr>
            <a:r>
              <a:rPr lang="fr-FR" sz="2400" b="1" i="1" dirty="0">
                <a:latin typeface="+mj-lt"/>
                <a:cs typeface="Calibri Light"/>
              </a:rPr>
              <a:t>« </a:t>
            </a:r>
            <a:r>
              <a:rPr lang="fr-FR" sz="2400" dirty="0">
                <a:latin typeface="+mj-lt"/>
                <a:cs typeface="Calibri Light"/>
              </a:rPr>
              <a:t>L’accès aux écoles primaires et maternelles </a:t>
            </a:r>
            <a:r>
              <a:rPr lang="fr-FR" sz="2400" b="1" i="1" dirty="0">
                <a:latin typeface="+mj-lt"/>
                <a:cs typeface="Calibri Light"/>
              </a:rPr>
              <a:t>» Thomas – Magonty</a:t>
            </a:r>
          </a:p>
          <a:p>
            <a:pPr marL="12700" marR="5080"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Modernisation du centre commercial de Cap de Bos »</a:t>
            </a:r>
            <a:r>
              <a:rPr lang="fr-FR" sz="2400" b="1" i="1" dirty="0">
                <a:latin typeface="+mj-lt"/>
                <a:cs typeface="Calibri Light"/>
              </a:rPr>
              <a:t> Julie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1" i="1" dirty="0">
                <a:latin typeface="+mj-lt"/>
                <a:cs typeface="Calibri Light"/>
              </a:rPr>
              <a:t>« </a:t>
            </a:r>
            <a:r>
              <a:rPr lang="fr-FR" sz="2400" dirty="0">
                <a:latin typeface="+mj-lt"/>
                <a:cs typeface="Calibri Light"/>
              </a:rPr>
              <a:t>Végétaliser les abords du centre commercial »</a:t>
            </a:r>
            <a:r>
              <a:rPr lang="fr-FR" sz="2400" b="1" i="1" dirty="0">
                <a:latin typeface="+mj-lt"/>
                <a:cs typeface="Calibri Light"/>
              </a:rPr>
              <a:t> Eliane 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1" i="1" dirty="0">
                <a:latin typeface="+mj-lt"/>
                <a:cs typeface="Calibri Light"/>
              </a:rPr>
              <a:t>« </a:t>
            </a:r>
            <a:r>
              <a:rPr lang="fr-FR" sz="2400" dirty="0">
                <a:latin typeface="+mj-lt"/>
                <a:cs typeface="Calibri Light"/>
              </a:rPr>
              <a:t>Manque de toilettes publiques au centre commercial </a:t>
            </a:r>
            <a:r>
              <a:rPr lang="fr-FR" sz="2400" b="1" i="1" dirty="0">
                <a:latin typeface="+mj-lt"/>
                <a:cs typeface="Calibri Light"/>
              </a:rPr>
              <a:t>» Michel –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sz="2400" b="1" i="1" dirty="0">
              <a:latin typeface="+mj-lt"/>
              <a:cs typeface="Calibri Light"/>
            </a:endParaRPr>
          </a:p>
        </p:txBody>
      </p:sp>
      <p:sp>
        <p:nvSpPr>
          <p:cNvPr id="43" name="object 20">
            <a:extLst>
              <a:ext uri="{FF2B5EF4-FFF2-40B4-BE49-F238E27FC236}">
                <a16:creationId xmlns:a16="http://schemas.microsoft.com/office/drawing/2014/main" id="{C335E40B-5500-5F8E-7C72-AF5ABCE80D66}"/>
              </a:ext>
            </a:extLst>
          </p:cNvPr>
          <p:cNvSpPr/>
          <p:nvPr/>
        </p:nvSpPr>
        <p:spPr>
          <a:xfrm>
            <a:off x="550890" y="10768903"/>
            <a:ext cx="6160302" cy="45719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75" y="0"/>
                </a:lnTo>
              </a:path>
            </a:pathLst>
          </a:custGeom>
          <a:ln w="843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01D840D8-E6A7-9D3A-42DD-81605E77A3EA}"/>
              </a:ext>
            </a:extLst>
          </p:cNvPr>
          <p:cNvSpPr txBox="1"/>
          <p:nvPr/>
        </p:nvSpPr>
        <p:spPr>
          <a:xfrm>
            <a:off x="11504363" y="3910937"/>
            <a:ext cx="4090550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150" b="1" spc="-20" dirty="0">
                <a:solidFill>
                  <a:srgbClr val="009AB1"/>
                </a:solidFill>
                <a:latin typeface="+mj-lt"/>
                <a:cs typeface="Arial"/>
              </a:rPr>
              <a:t>Thème – Bruit</a:t>
            </a:r>
            <a:endParaRPr sz="3150" dirty="0">
              <a:latin typeface="+mj-lt"/>
              <a:cs typeface="Arial"/>
            </a:endParaRP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36A70EB8-D9C3-0909-B24B-1A525FCAFBFA}"/>
              </a:ext>
            </a:extLst>
          </p:cNvPr>
          <p:cNvSpPr txBox="1"/>
          <p:nvPr/>
        </p:nvSpPr>
        <p:spPr>
          <a:xfrm>
            <a:off x="11388937" y="5017976"/>
            <a:ext cx="7201160" cy="3843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lang="fr-FR" sz="2800" b="1" i="1" dirty="0">
                <a:solidFill>
                  <a:schemeClr val="tx1"/>
                </a:solidFill>
                <a:latin typeface="+mj-lt"/>
                <a:cs typeface="Calibri Light"/>
              </a:rPr>
              <a:t>Quelques verbatims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«Moins de bruits du centre équestre qui se développe » </a:t>
            </a:r>
            <a:r>
              <a:rPr lang="fr-FR" sz="2400" b="1" i="1" dirty="0">
                <a:latin typeface="+mj-lt"/>
                <a:cs typeface="Calibri Light"/>
              </a:rPr>
              <a:t>Françoise de Magonty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1" i="1" dirty="0">
                <a:latin typeface="+mj-lt"/>
                <a:cs typeface="Calibri Light"/>
              </a:rPr>
              <a:t>« </a:t>
            </a:r>
            <a:r>
              <a:rPr lang="fr-FR" sz="2400" dirty="0">
                <a:latin typeface="+mj-lt"/>
                <a:cs typeface="Calibri Light"/>
              </a:rPr>
              <a:t>Nuisance de la rocade la nuit</a:t>
            </a:r>
            <a:r>
              <a:rPr lang="fr-FR" sz="2400" b="0" dirty="0">
                <a:latin typeface="+mj-lt"/>
                <a:cs typeface="Calibri Light"/>
              </a:rPr>
              <a:t>» : </a:t>
            </a:r>
            <a:r>
              <a:rPr lang="fr-FR" sz="2400" b="1" i="1" dirty="0">
                <a:latin typeface="+mj-lt"/>
                <a:cs typeface="Calibri Light"/>
              </a:rPr>
              <a:t>Lucas- Cap de Bos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dirty="0">
                <a:latin typeface="+mj-lt"/>
                <a:cs typeface="Calibri Light"/>
              </a:rPr>
              <a:t>« Nuisances sonores liées à la circulation» </a:t>
            </a:r>
            <a:r>
              <a:rPr lang="fr-FR" sz="2400" b="1" i="1" dirty="0">
                <a:latin typeface="+mj-lt"/>
                <a:cs typeface="Calibri Light"/>
              </a:rPr>
              <a:t>Jean-Christophe – Magonty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400" b="0" dirty="0">
                <a:latin typeface="+mj-lt"/>
                <a:cs typeface="Calibri Light"/>
              </a:rPr>
              <a:t>« </a:t>
            </a:r>
            <a:r>
              <a:rPr lang="fr-FR" sz="2400" dirty="0">
                <a:latin typeface="+mj-lt"/>
                <a:cs typeface="Calibri Light"/>
              </a:rPr>
              <a:t> Bruit des avions trop souvent au-dessus du quartier » : </a:t>
            </a:r>
            <a:r>
              <a:rPr lang="fr-FR" sz="2400" b="1" dirty="0">
                <a:latin typeface="+mj-lt"/>
                <a:cs typeface="Calibri Light"/>
              </a:rPr>
              <a:t>Colette – Cap de  Bos</a:t>
            </a:r>
            <a:endParaRPr lang="fr-FR" sz="2400" b="1" i="1" dirty="0">
              <a:latin typeface="+mj-l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lang="fr-FR" sz="2400" b="0" dirty="0">
              <a:latin typeface="+mj-l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sz="2400" dirty="0">
              <a:latin typeface="+mj-lt"/>
              <a:cs typeface="Calibri Light"/>
            </a:endParaRPr>
          </a:p>
        </p:txBody>
      </p:sp>
      <p:sp>
        <p:nvSpPr>
          <p:cNvPr id="46" name="Étoile : 5 branches 45">
            <a:extLst>
              <a:ext uri="{FF2B5EF4-FFF2-40B4-BE49-F238E27FC236}">
                <a16:creationId xmlns:a16="http://schemas.microsoft.com/office/drawing/2014/main" id="{8A5047B4-BBAF-D7F2-5907-869011B5737F}"/>
              </a:ext>
            </a:extLst>
          </p:cNvPr>
          <p:cNvSpPr/>
          <p:nvPr/>
        </p:nvSpPr>
        <p:spPr>
          <a:xfrm>
            <a:off x="14690791" y="3732908"/>
            <a:ext cx="1222565" cy="100819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4</a:t>
            </a:r>
            <a:endParaRPr lang="fr-FR" sz="2000" dirty="0"/>
          </a:p>
        </p:txBody>
      </p:sp>
      <p:pic>
        <p:nvPicPr>
          <p:cNvPr id="5" name="Image 4" descr="Une image contenant habits, chaussures, meubles, personne&#10;&#10;Description générée automatiquement">
            <a:extLst>
              <a:ext uri="{FF2B5EF4-FFF2-40B4-BE49-F238E27FC236}">
                <a16:creationId xmlns:a16="http://schemas.microsoft.com/office/drawing/2014/main" id="{34C260B3-8509-7A46-88F8-D2B2ECC6B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1" y="8330736"/>
            <a:ext cx="6786149" cy="50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0770" y="2714475"/>
            <a:ext cx="1109968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3600" b="1" spc="-260" dirty="0">
                <a:solidFill>
                  <a:srgbClr val="009AB1"/>
                </a:solidFill>
                <a:latin typeface="+mj-lt"/>
                <a:cs typeface="Arial"/>
              </a:rPr>
              <a:t>Les questions soulevées auxquelles Monsieur le maire a répondu</a:t>
            </a:r>
            <a:endParaRPr sz="3600" dirty="0">
              <a:latin typeface="+mj-lt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90770" y="3360382"/>
            <a:ext cx="10413880" cy="160693"/>
          </a:xfrm>
          <a:custGeom>
            <a:avLst/>
            <a:gdLst/>
            <a:ahLst/>
            <a:cxnLst/>
            <a:rect l="l" t="t" r="r" b="b"/>
            <a:pathLst>
              <a:path w="1476375">
                <a:moveTo>
                  <a:pt x="0" y="0"/>
                </a:moveTo>
                <a:lnTo>
                  <a:pt x="1476128" y="0"/>
                </a:lnTo>
              </a:path>
            </a:pathLst>
          </a:custGeom>
          <a:ln w="8433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94333" y="1289852"/>
            <a:ext cx="11325225" cy="956310"/>
          </a:xfrm>
          <a:custGeom>
            <a:avLst/>
            <a:gdLst/>
            <a:ahLst/>
            <a:cxnLst/>
            <a:rect l="l" t="t" r="r" b="b"/>
            <a:pathLst>
              <a:path w="11325225" h="956310">
                <a:moveTo>
                  <a:pt x="11324973" y="0"/>
                </a:moveTo>
                <a:lnTo>
                  <a:pt x="0" y="0"/>
                </a:lnTo>
                <a:lnTo>
                  <a:pt x="0" y="956200"/>
                </a:lnTo>
                <a:lnTo>
                  <a:pt x="11324973" y="956200"/>
                </a:lnTo>
                <a:lnTo>
                  <a:pt x="11324973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362584" y="1314777"/>
            <a:ext cx="11325225" cy="827791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75590" algn="ctr">
              <a:lnSpc>
                <a:spcPct val="100000"/>
              </a:lnSpc>
              <a:spcBef>
                <a:spcPts val="1655"/>
              </a:spcBef>
            </a:pPr>
            <a:r>
              <a:rPr lang="fr-FR" sz="4000" spc="80" dirty="0">
                <a:solidFill>
                  <a:srgbClr val="FFFFFF"/>
                </a:solidFill>
                <a:latin typeface="+mj-lt"/>
                <a:cs typeface="Trebuchet MS"/>
              </a:rPr>
              <a:t>RESTITUTION – 	TEMPS DES QUESTIONS</a:t>
            </a:r>
            <a:endParaRPr sz="4000" dirty="0">
              <a:latin typeface="+mj-lt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62584" y="13840976"/>
            <a:ext cx="17349470" cy="358775"/>
          </a:xfrm>
          <a:custGeom>
            <a:avLst/>
            <a:gdLst/>
            <a:ahLst/>
            <a:cxnLst/>
            <a:rect l="l" t="t" r="r" b="b"/>
            <a:pathLst>
              <a:path w="17349470" h="358775">
                <a:moveTo>
                  <a:pt x="17349018" y="0"/>
                </a:moveTo>
                <a:lnTo>
                  <a:pt x="0" y="0"/>
                </a:lnTo>
                <a:lnTo>
                  <a:pt x="0" y="358577"/>
                </a:lnTo>
                <a:lnTo>
                  <a:pt x="17349018" y="358577"/>
                </a:lnTo>
                <a:lnTo>
                  <a:pt x="17349018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37F9CC-6829-3B89-AC1D-858A88B52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572" y="549276"/>
            <a:ext cx="2978721" cy="1143768"/>
          </a:xfrm>
          <a:prstGeom prst="rect">
            <a:avLst/>
          </a:prstGeom>
        </p:spPr>
      </p:pic>
      <p:sp>
        <p:nvSpPr>
          <p:cNvPr id="22" name="object 5">
            <a:extLst>
              <a:ext uri="{FF2B5EF4-FFF2-40B4-BE49-F238E27FC236}">
                <a16:creationId xmlns:a16="http://schemas.microsoft.com/office/drawing/2014/main" id="{737539FF-0AC9-D8C0-E0F5-BF1F92EE6016}"/>
              </a:ext>
            </a:extLst>
          </p:cNvPr>
          <p:cNvSpPr txBox="1"/>
          <p:nvPr/>
        </p:nvSpPr>
        <p:spPr>
          <a:xfrm>
            <a:off x="1390770" y="3968058"/>
            <a:ext cx="11633080" cy="79310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peut-on gérer la circulation (voitures et transports en commun et la densification de l’habitat ?</a:t>
            </a:r>
          </a:p>
          <a:p>
            <a:pPr lvl="0">
              <a:lnSpc>
                <a:spcPct val="107000"/>
              </a:lnSpc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Qu’est-il prévu en termes d’amélioration de la circulation sur le secteur ?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développer/améliorer les pistes cyclables jusqu’à Toctoucau 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Est-ce qu’un schéma directeur est prévu pour prendre en compte les problèmes de circulation/transports/équipements par rapport à ce qui se construit 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se réapproprier les probl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ématiques de proximité au regard du transfert de certaines compétences à Bordeaux Métropole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est l’influence possible des élus de Pessac sur la Métropole pour améliorer le service de transports en commun?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Comment éradiquer le moustique ?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CBA31C-E399-B43A-EA18-4F9902A96B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8</a:t>
            </a:fld>
            <a:endParaRPr lang="fr-FR" dirty="0"/>
          </a:p>
        </p:txBody>
      </p:sp>
      <p:pic>
        <p:nvPicPr>
          <p:cNvPr id="6" name="Image 5" descr="Une image contenant habits, personne, chaussures, femme&#10;&#10;Description générée automatiquement">
            <a:extLst>
              <a:ext uri="{FF2B5EF4-FFF2-40B4-BE49-F238E27FC236}">
                <a16:creationId xmlns:a16="http://schemas.microsoft.com/office/drawing/2014/main" id="{651F5AAA-28A7-6C09-CF5F-E05F39DF4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750" y="2017021"/>
            <a:ext cx="4026349" cy="3019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 7" descr="Une image contenant chaussures, habits, personne, personnes&#10;&#10;Description générée automatiquement">
            <a:extLst>
              <a:ext uri="{FF2B5EF4-FFF2-40B4-BE49-F238E27FC236}">
                <a16:creationId xmlns:a16="http://schemas.microsoft.com/office/drawing/2014/main" id="{2B5A7677-F467-5E95-6100-3A556C0AF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829" y="5613872"/>
            <a:ext cx="4413089" cy="3310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 10" descr="Une image contenant habits, chaussures, personne, personnes&#10;&#10;Description générée automatiquement">
            <a:extLst>
              <a:ext uri="{FF2B5EF4-FFF2-40B4-BE49-F238E27FC236}">
                <a16:creationId xmlns:a16="http://schemas.microsoft.com/office/drawing/2014/main" id="{C106FC66-93F7-ECF5-AE8F-2CB2C2BC13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308" y="9494005"/>
            <a:ext cx="5352713" cy="4014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849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822450" y="2073275"/>
            <a:ext cx="17068800" cy="10858429"/>
          </a:xfrm>
          <a:custGeom>
            <a:avLst/>
            <a:gdLst/>
            <a:ahLst/>
            <a:cxnLst/>
            <a:rect l="l" t="t" r="r" b="b"/>
            <a:pathLst>
              <a:path w="11325225" h="956310">
                <a:moveTo>
                  <a:pt x="11324973" y="0"/>
                </a:moveTo>
                <a:lnTo>
                  <a:pt x="0" y="0"/>
                </a:lnTo>
                <a:lnTo>
                  <a:pt x="0" y="956200"/>
                </a:lnTo>
                <a:lnTo>
                  <a:pt x="11324973" y="956200"/>
                </a:lnTo>
                <a:lnTo>
                  <a:pt x="11324973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pPr algn="ctr"/>
            <a:endParaRPr lang="fr-FR" sz="4000" dirty="0">
              <a:solidFill>
                <a:schemeClr val="bg1"/>
              </a:solidFill>
            </a:endParaRPr>
          </a:p>
          <a:p>
            <a:pPr algn="ctr"/>
            <a:r>
              <a:rPr lang="fr-FR" sz="4000" dirty="0">
                <a:solidFill>
                  <a:schemeClr val="bg1"/>
                </a:solidFill>
              </a:rPr>
              <a:t>Prochaine rencontre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</a:rPr>
              <a:t>Jeudi 9 novembre salle municipale de Cap de Bos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</a:rPr>
              <a:t>18h30 – 20h30</a:t>
            </a:r>
          </a:p>
          <a:p>
            <a:pPr algn="ctr"/>
            <a:endParaRPr lang="fr-FR" sz="4000" dirty="0">
              <a:solidFill>
                <a:schemeClr val="bg1"/>
              </a:solidFill>
            </a:endParaRPr>
          </a:p>
          <a:p>
            <a:pPr algn="ctr"/>
            <a:endParaRPr lang="fr-FR" sz="4000" dirty="0">
              <a:solidFill>
                <a:schemeClr val="bg1"/>
              </a:solidFill>
            </a:endParaRPr>
          </a:p>
          <a:p>
            <a:pPr algn="ctr"/>
            <a:r>
              <a:rPr lang="fr-FR" sz="4000" dirty="0">
                <a:solidFill>
                  <a:schemeClr val="bg1"/>
                </a:solidFill>
              </a:rPr>
              <a:t>Pendant cet atelier, nous reviendrons sur les propositions exprimées lors du conseil de proximité. </a:t>
            </a:r>
            <a:br>
              <a:rPr lang="fr-FR" sz="4000" dirty="0">
                <a:solidFill>
                  <a:schemeClr val="bg1"/>
                </a:solidFill>
              </a:rPr>
            </a:br>
            <a:endParaRPr lang="fr-FR" sz="4000" dirty="0">
              <a:solidFill>
                <a:schemeClr val="bg1"/>
              </a:solidFill>
            </a:endParaRPr>
          </a:p>
          <a:p>
            <a:pPr algn="ctr"/>
            <a:r>
              <a:rPr lang="fr-FR" sz="4000" dirty="0">
                <a:solidFill>
                  <a:schemeClr val="bg1"/>
                </a:solidFill>
              </a:rPr>
              <a:t>Vous choisirez le sujet à traiter pour les mois à venir selon les modalités que nous partagerons ensemble.</a:t>
            </a:r>
          </a:p>
          <a:p>
            <a:pPr algn="ctr"/>
            <a:endParaRPr lang="fr-FR" sz="4000" dirty="0">
              <a:solidFill>
                <a:schemeClr val="bg1"/>
              </a:solidFill>
            </a:endParaRPr>
          </a:p>
          <a:p>
            <a:pPr algn="ctr"/>
            <a:endParaRPr lang="fr-FR" sz="4000" dirty="0">
              <a:solidFill>
                <a:schemeClr val="bg1"/>
              </a:solidFill>
            </a:endParaRPr>
          </a:p>
          <a:p>
            <a:pPr algn="ctr"/>
            <a:endParaRPr lang="fr-FR" sz="4000" dirty="0">
              <a:solidFill>
                <a:schemeClr val="bg1"/>
              </a:solidFill>
            </a:endParaRPr>
          </a:p>
          <a:p>
            <a:pPr algn="ctr"/>
            <a:r>
              <a:rPr lang="fr-FR" sz="4000" dirty="0">
                <a:solidFill>
                  <a:schemeClr val="bg1"/>
                </a:solidFill>
              </a:rPr>
              <a:t>Contact : participationcitoyenne@mairie-pessac.fr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62584" y="13840976"/>
            <a:ext cx="17349470" cy="358775"/>
          </a:xfrm>
          <a:custGeom>
            <a:avLst/>
            <a:gdLst/>
            <a:ahLst/>
            <a:cxnLst/>
            <a:rect l="l" t="t" r="r" b="b"/>
            <a:pathLst>
              <a:path w="17349470" h="358775">
                <a:moveTo>
                  <a:pt x="17349018" y="0"/>
                </a:moveTo>
                <a:lnTo>
                  <a:pt x="0" y="0"/>
                </a:lnTo>
                <a:lnTo>
                  <a:pt x="0" y="358577"/>
                </a:lnTo>
                <a:lnTo>
                  <a:pt x="17349018" y="358577"/>
                </a:lnTo>
                <a:lnTo>
                  <a:pt x="17349018" y="0"/>
                </a:lnTo>
                <a:close/>
              </a:path>
            </a:pathLst>
          </a:custGeom>
          <a:solidFill>
            <a:srgbClr val="009A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37F9CC-6829-3B89-AC1D-858A88B52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572" y="549276"/>
            <a:ext cx="2978721" cy="1143768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CBA31C-E399-B43A-EA18-4F9902A96B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425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4234</TotalTime>
  <Words>1377</Words>
  <Application>Microsoft Office PowerPoint</Application>
  <PresentationFormat>Personnalisé</PresentationFormat>
  <Paragraphs>160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Calibri</vt:lpstr>
      <vt:lpstr>Trebuchet MS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CHEHROURI Fatima</dc:creator>
  <cp:lastModifiedBy>CHEHROURI Fatima</cp:lastModifiedBy>
  <cp:revision>9</cp:revision>
  <dcterms:created xsi:type="dcterms:W3CDTF">2023-03-28T08:47:37Z</dcterms:created>
  <dcterms:modified xsi:type="dcterms:W3CDTF">2023-10-03T07:48:17Z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2019-01-16T00:00:00Z</vt:filetime>
  </property>
  <property fmtid="{D5CDD505-2E9C-101B-9397-08002B2CF9AE}" pid="3" name="Creator">
    <vt:lpwstr>Adobe InDesign CS5.5 (7.5)</vt:lpwstr>
  </property>
  <property fmtid="{D5CDD505-2E9C-101B-9397-08002B2CF9AE}" pid="4" name="LastSaved">
    <vt:filetime>2023-03-28T00:00:00Z</vt:filetime>
  </property>
  <property fmtid="{D5CDD505-2E9C-101B-9397-08002B2CF9AE}" pid="5" name="Producer">
    <vt:lpwstr>Adobe PDF Library 9.9</vt:lpwstr>
  </property>
</Properties>
</file>